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4"/>
  </p:notesMasterIdLst>
  <p:sldIdLst>
    <p:sldId id="267" r:id="rId2"/>
    <p:sldId id="424" r:id="rId3"/>
    <p:sldId id="432" r:id="rId4"/>
    <p:sldId id="481" r:id="rId5"/>
    <p:sldId id="497" r:id="rId6"/>
    <p:sldId id="479" r:id="rId7"/>
    <p:sldId id="501" r:id="rId8"/>
    <p:sldId id="502" r:id="rId9"/>
    <p:sldId id="506" r:id="rId10"/>
    <p:sldId id="500" r:id="rId11"/>
    <p:sldId id="480" r:id="rId12"/>
    <p:sldId id="484" r:id="rId13"/>
    <p:sldId id="498" r:id="rId14"/>
    <p:sldId id="482" r:id="rId15"/>
    <p:sldId id="499" r:id="rId16"/>
    <p:sldId id="503" r:id="rId17"/>
    <p:sldId id="504" r:id="rId18"/>
    <p:sldId id="505" r:id="rId19"/>
    <p:sldId id="485" r:id="rId20"/>
    <p:sldId id="507" r:id="rId21"/>
    <p:sldId id="492" r:id="rId22"/>
    <p:sldId id="493" r:id="rId23"/>
    <p:sldId id="494" r:id="rId24"/>
    <p:sldId id="508" r:id="rId25"/>
    <p:sldId id="437" r:id="rId26"/>
    <p:sldId id="435" r:id="rId27"/>
    <p:sldId id="486" r:id="rId28"/>
    <p:sldId id="487" r:id="rId29"/>
    <p:sldId id="488" r:id="rId30"/>
    <p:sldId id="489" r:id="rId31"/>
    <p:sldId id="496" r:id="rId32"/>
    <p:sldId id="438" r:id="rId33"/>
  </p:sldIdLst>
  <p:sldSz cx="12192000" cy="6858000"/>
  <p:notesSz cx="6858000" cy="9144000"/>
  <p:defaultTextStyle>
    <a:defPPr>
      <a:defRPr lang="es-EC"/>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INEC Omar Llambo" initials="IOL" lastIdx="1" clrIdx="0">
    <p:extLst>
      <p:ext uri="{19B8F6BF-5375-455C-9EA6-DF929625EA0E}">
        <p15:presenceInfo xmlns:p15="http://schemas.microsoft.com/office/powerpoint/2012/main" userId="S-1-5-21-2104427130-577111786-1249176396-4772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D5D"/>
    <a:srgbClr val="FF0000"/>
    <a:srgbClr val="8996FF"/>
    <a:srgbClr val="5F71FF"/>
    <a:srgbClr val="212D5A"/>
    <a:srgbClr val="5E71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8F1DA71-50FE-BDC7-380E-5627E5793EF3}" v="62" dt="2023-05-22T11:52:38.701"/>
    <p1510:client id="{8DFF6B9E-84B6-7613-4FB4-1CA336CF915B}" v="158" dt="2023-05-21T23:41:05.083"/>
    <p1510:client id="{A44E0519-24DB-D413-B72D-DD6A4CA7A0D7}" v="35" dt="2023-05-22T13:46:40.936"/>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Estilo medio 4 - Énfasis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D113A9D2-9D6B-4929-AA2D-F23B5EE8CBE7}" styleName="Estilo temático 2 - Énfasis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75DCB02-9BB8-47FD-8907-85C794F793BA}" styleName="Estilo temático 1 - Énfasis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08FB837D-C827-4EFA-A057-4D05807E0F7C}" styleName="Estilo temático 1 - Énfasis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5758FB7-9AC5-4552-8A53-C91805E547FA}" styleName="Estilo temático 1 - Énfasis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Estilo medio 2 - Énfasis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Estilo medio 2 - Énfasis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Estilo medio 2 - Énfasis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Estilo claro 1 - Acento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A111915-BE36-4E01-A7E5-04B1672EAD32}" styleName="Estilo claro 2 - Acento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DBED569-4797-4DF1-A0F4-6AAB3CD982D8}" styleName="Estilo claro 3 - Acento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7" autoAdjust="0"/>
    <p:restoredTop sz="94607"/>
  </p:normalViewPr>
  <p:slideViewPr>
    <p:cSldViewPr snapToGrid="0" snapToObjects="1">
      <p:cViewPr varScale="1">
        <p:scale>
          <a:sx n="74" d="100"/>
          <a:sy n="74" d="100"/>
        </p:scale>
        <p:origin x="456"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42"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commentAuthors" Target="commentAuthor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C"/>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ED4BBE-CE86-6B49-AC2E-27AA863BA074}" type="datetimeFigureOut">
              <a:rPr lang="es-EC" smtClean="0"/>
              <a:t>3/7/2025</a:t>
            </a:fld>
            <a:endParaRPr lang="es-EC"/>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C"/>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es-ES"/>
              <a:t>Editar los estilos de texto del patrón
Segundo nivel
Tercer nivel
Cuarto nivel
Quinto nivel</a:t>
            </a:r>
            <a:endParaRPr lang="es-EC"/>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C"/>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C578A4-7E9F-C242-AAAF-C8A3C9831E10}" type="slidenum">
              <a:rPr lang="es-EC" smtClean="0"/>
              <a:t>‹Nº›</a:t>
            </a:fld>
            <a:endParaRPr lang="es-EC"/>
          </a:p>
        </p:txBody>
      </p:sp>
    </p:spTree>
    <p:extLst>
      <p:ext uri="{BB962C8B-B14F-4D97-AF65-F5344CB8AC3E}">
        <p14:creationId xmlns:p14="http://schemas.microsoft.com/office/powerpoint/2010/main" val="4478140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ulo">
    <p:spTree>
      <p:nvGrpSpPr>
        <p:cNvPr id="1" name=""/>
        <p:cNvGrpSpPr/>
        <p:nvPr/>
      </p:nvGrpSpPr>
      <p:grpSpPr>
        <a:xfrm>
          <a:off x="0" y="0"/>
          <a:ext cx="0" cy="0"/>
          <a:chOff x="0" y="0"/>
          <a:chExt cx="0" cy="0"/>
        </a:xfrm>
      </p:grpSpPr>
      <p:pic>
        <p:nvPicPr>
          <p:cNvPr id="8" name="Imagen 7">
            <a:extLst>
              <a:ext uri="{FF2B5EF4-FFF2-40B4-BE49-F238E27FC236}">
                <a16:creationId xmlns:a16="http://schemas.microsoft.com/office/drawing/2014/main" xmlns="" id="{F401694C-DF5E-CF40-A072-E42A763FDAC6}"/>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xmlns="" id="{2D04D135-6A91-B14F-AADA-F6A21868AAE9}"/>
              </a:ext>
            </a:extLst>
          </p:cNvPr>
          <p:cNvSpPr>
            <a:spLocks noGrp="1"/>
          </p:cNvSpPr>
          <p:nvPr>
            <p:ph type="ctrTitle" hasCustomPrompt="1"/>
          </p:nvPr>
        </p:nvSpPr>
        <p:spPr>
          <a:xfrm>
            <a:off x="1302618" y="1653670"/>
            <a:ext cx="8197516" cy="1854417"/>
          </a:xfrm>
        </p:spPr>
        <p:txBody>
          <a:bodyPr anchor="ctr">
            <a:normAutofit/>
          </a:bodyPr>
          <a:lstStyle>
            <a:lvl1pPr algn="l">
              <a:defRPr sz="5400" b="1">
                <a:solidFill>
                  <a:schemeClr val="bg1"/>
                </a:solidFill>
              </a:defRPr>
            </a:lvl1pPr>
          </a:lstStyle>
          <a:p>
            <a:r>
              <a:rPr lang="es-ES" dirty="0"/>
              <a:t>Título de la</a:t>
            </a:r>
            <a:br>
              <a:rPr lang="es-ES" dirty="0"/>
            </a:br>
            <a:r>
              <a:rPr lang="es-ES" dirty="0"/>
              <a:t>presentación</a:t>
            </a:r>
            <a:endParaRPr lang="es-EC" dirty="0"/>
          </a:p>
        </p:txBody>
      </p:sp>
      <p:sp>
        <p:nvSpPr>
          <p:cNvPr id="3" name="Subtítulo 2">
            <a:extLst>
              <a:ext uri="{FF2B5EF4-FFF2-40B4-BE49-F238E27FC236}">
                <a16:creationId xmlns:a16="http://schemas.microsoft.com/office/drawing/2014/main" xmlns="" id="{ECC0002B-CB7D-FA4D-B9DD-6A7C5A2F7717}"/>
              </a:ext>
            </a:extLst>
          </p:cNvPr>
          <p:cNvSpPr>
            <a:spLocks noGrp="1"/>
          </p:cNvSpPr>
          <p:nvPr>
            <p:ph type="subTitle" idx="1" hasCustomPrompt="1"/>
          </p:nvPr>
        </p:nvSpPr>
        <p:spPr>
          <a:xfrm>
            <a:off x="1302618" y="3621368"/>
            <a:ext cx="8197516" cy="700455"/>
          </a:xfrm>
        </p:spPr>
        <p:txBody>
          <a:bodyPr>
            <a:normAutofit/>
          </a:bodyPr>
          <a:lstStyle>
            <a:lvl1pPr marL="0" indent="0" algn="l">
              <a:buNone/>
              <a:defRPr sz="3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dirty="0"/>
              <a:t>Agregar subtítulo</a:t>
            </a:r>
            <a:endParaRPr lang="es-EC" dirty="0"/>
          </a:p>
        </p:txBody>
      </p:sp>
      <p:sp>
        <p:nvSpPr>
          <p:cNvPr id="6" name="Marcador de texto 5">
            <a:extLst>
              <a:ext uri="{FF2B5EF4-FFF2-40B4-BE49-F238E27FC236}">
                <a16:creationId xmlns:a16="http://schemas.microsoft.com/office/drawing/2014/main" xmlns="" id="{EC4F6E77-1907-734F-8C53-36C6ACA0BC79}"/>
              </a:ext>
            </a:extLst>
          </p:cNvPr>
          <p:cNvSpPr>
            <a:spLocks noGrp="1"/>
          </p:cNvSpPr>
          <p:nvPr>
            <p:ph type="body" sz="quarter" idx="11" hasCustomPrompt="1"/>
          </p:nvPr>
        </p:nvSpPr>
        <p:spPr>
          <a:xfrm>
            <a:off x="1302618" y="4441508"/>
            <a:ext cx="2093725" cy="481281"/>
          </a:xfrm>
          <a:prstGeom prst="roundRect">
            <a:avLst/>
          </a:prstGeom>
          <a:solidFill>
            <a:srgbClr val="5E71FF"/>
          </a:solidFill>
        </p:spPr>
        <p:txBody>
          <a:bodyPr anchor="ctr">
            <a:normAutofit/>
          </a:bodyPr>
          <a:lstStyle>
            <a:lvl1pPr marL="0" indent="0" algn="ctr">
              <a:buNone/>
              <a:defRPr sz="2400">
                <a:solidFill>
                  <a:schemeClr val="bg1"/>
                </a:solidFill>
              </a:defRPr>
            </a:lvl1pPr>
          </a:lstStyle>
          <a:p>
            <a:r>
              <a:rPr lang="es-ES" dirty="0"/>
              <a:t>Mes, año</a:t>
            </a:r>
            <a:endParaRPr lang="x-none" dirty="0"/>
          </a:p>
        </p:txBody>
      </p:sp>
    </p:spTree>
    <p:extLst>
      <p:ext uri="{BB962C8B-B14F-4D97-AF65-F5344CB8AC3E}">
        <p14:creationId xmlns:p14="http://schemas.microsoft.com/office/powerpoint/2010/main" val="14236926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paradores">
    <p:spTree>
      <p:nvGrpSpPr>
        <p:cNvPr id="1" name=""/>
        <p:cNvGrpSpPr/>
        <p:nvPr/>
      </p:nvGrpSpPr>
      <p:grpSpPr>
        <a:xfrm>
          <a:off x="0" y="0"/>
          <a:ext cx="0" cy="0"/>
          <a:chOff x="0" y="0"/>
          <a:chExt cx="0" cy="0"/>
        </a:xfrm>
      </p:grpSpPr>
      <p:pic>
        <p:nvPicPr>
          <p:cNvPr id="8" name="Imagen 7">
            <a:extLst>
              <a:ext uri="{FF2B5EF4-FFF2-40B4-BE49-F238E27FC236}">
                <a16:creationId xmlns:a16="http://schemas.microsoft.com/office/drawing/2014/main" xmlns="" id="{67587F1A-3C8D-0640-981D-DAC840BFCABD}"/>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xmlns="" id="{F97BE1BF-79F0-1B44-AE84-19BDF2273437}"/>
              </a:ext>
            </a:extLst>
          </p:cNvPr>
          <p:cNvSpPr>
            <a:spLocks noGrp="1"/>
          </p:cNvSpPr>
          <p:nvPr>
            <p:ph type="title" hasCustomPrompt="1"/>
          </p:nvPr>
        </p:nvSpPr>
        <p:spPr>
          <a:xfrm>
            <a:off x="2838203" y="2710138"/>
            <a:ext cx="7077694" cy="957087"/>
          </a:xfrm>
        </p:spPr>
        <p:txBody>
          <a:bodyPr anchor="ctr">
            <a:normAutofit/>
          </a:bodyPr>
          <a:lstStyle>
            <a:lvl1pPr algn="l">
              <a:defRPr sz="5000" b="1">
                <a:solidFill>
                  <a:schemeClr val="bg1"/>
                </a:solidFill>
              </a:defRPr>
            </a:lvl1pPr>
          </a:lstStyle>
          <a:p>
            <a:r>
              <a:rPr lang="es-ES" dirty="0"/>
              <a:t>Modificar título</a:t>
            </a:r>
            <a:endParaRPr lang="es-EC" dirty="0"/>
          </a:p>
        </p:txBody>
      </p:sp>
      <p:sp>
        <p:nvSpPr>
          <p:cNvPr id="4" name="Marcador de texto 3">
            <a:extLst>
              <a:ext uri="{FF2B5EF4-FFF2-40B4-BE49-F238E27FC236}">
                <a16:creationId xmlns:a16="http://schemas.microsoft.com/office/drawing/2014/main" xmlns="" id="{036DA108-CC64-8041-9CE8-6611CB1CF76D}"/>
              </a:ext>
            </a:extLst>
          </p:cNvPr>
          <p:cNvSpPr>
            <a:spLocks noGrp="1"/>
          </p:cNvSpPr>
          <p:nvPr>
            <p:ph type="body" sz="quarter" idx="11" hasCustomPrompt="1"/>
          </p:nvPr>
        </p:nvSpPr>
        <p:spPr>
          <a:xfrm>
            <a:off x="2838450" y="3824247"/>
            <a:ext cx="7077075" cy="628650"/>
          </a:xfrm>
        </p:spPr>
        <p:txBody>
          <a:bodyPr anchor="ctr"/>
          <a:lstStyle>
            <a:lvl1pPr marL="0" indent="0">
              <a:buNone/>
              <a:defRPr>
                <a:solidFill>
                  <a:schemeClr val="bg1"/>
                </a:solidFill>
              </a:defRPr>
            </a:lvl1pPr>
          </a:lstStyle>
          <a:p>
            <a:r>
              <a:rPr lang="es-ES" dirty="0"/>
              <a:t>Modificar subtítulo</a:t>
            </a:r>
            <a:endParaRPr lang="x-none" dirty="0"/>
          </a:p>
        </p:txBody>
      </p:sp>
      <p:sp>
        <p:nvSpPr>
          <p:cNvPr id="9" name="Marcador de texto 5">
            <a:extLst>
              <a:ext uri="{FF2B5EF4-FFF2-40B4-BE49-F238E27FC236}">
                <a16:creationId xmlns:a16="http://schemas.microsoft.com/office/drawing/2014/main" xmlns="" id="{C1A5B344-05A5-8640-8E2E-E3968895E50A}"/>
              </a:ext>
            </a:extLst>
          </p:cNvPr>
          <p:cNvSpPr>
            <a:spLocks noGrp="1"/>
          </p:cNvSpPr>
          <p:nvPr>
            <p:ph type="body" sz="quarter" idx="12" hasCustomPrompt="1"/>
          </p:nvPr>
        </p:nvSpPr>
        <p:spPr>
          <a:xfrm>
            <a:off x="2838203" y="1174282"/>
            <a:ext cx="2012930" cy="1145056"/>
          </a:xfrm>
        </p:spPr>
        <p:txBody>
          <a:bodyPr>
            <a:noAutofit/>
          </a:bodyPr>
          <a:lstStyle>
            <a:lvl1pPr marL="0" indent="0" algn="ctr">
              <a:buNone/>
              <a:defRPr sz="8000" b="1">
                <a:solidFill>
                  <a:srgbClr val="5F71FF"/>
                </a:solidFill>
              </a:defRPr>
            </a:lvl1pPr>
          </a:lstStyle>
          <a:p>
            <a:r>
              <a:rPr lang="es-ES" dirty="0"/>
              <a:t>01.</a:t>
            </a:r>
            <a:endParaRPr lang="x-none" dirty="0"/>
          </a:p>
        </p:txBody>
      </p:sp>
      <p:sp>
        <p:nvSpPr>
          <p:cNvPr id="10" name="Redondear rectángulo de esquina del mismo lado 9">
            <a:extLst>
              <a:ext uri="{FF2B5EF4-FFF2-40B4-BE49-F238E27FC236}">
                <a16:creationId xmlns:a16="http://schemas.microsoft.com/office/drawing/2014/main" xmlns="" id="{EA77332D-5BE6-2E41-9430-D977A7350C72}"/>
              </a:ext>
            </a:extLst>
          </p:cNvPr>
          <p:cNvSpPr/>
          <p:nvPr userDrawn="1"/>
        </p:nvSpPr>
        <p:spPr>
          <a:xfrm>
            <a:off x="11126804" y="6210544"/>
            <a:ext cx="635268" cy="647456"/>
          </a:xfrm>
          <a:prstGeom prst="round2SameRect">
            <a:avLst/>
          </a:prstGeom>
          <a:solidFill>
            <a:srgbClr val="5F71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dirty="0"/>
          </a:p>
        </p:txBody>
      </p:sp>
      <p:sp>
        <p:nvSpPr>
          <p:cNvPr id="11" name="Marcador de texto 5">
            <a:extLst>
              <a:ext uri="{FF2B5EF4-FFF2-40B4-BE49-F238E27FC236}">
                <a16:creationId xmlns:a16="http://schemas.microsoft.com/office/drawing/2014/main" xmlns="" id="{5231DEA9-1501-A14C-A340-D43A76109E6E}"/>
              </a:ext>
            </a:extLst>
          </p:cNvPr>
          <p:cNvSpPr>
            <a:spLocks noGrp="1"/>
          </p:cNvSpPr>
          <p:nvPr>
            <p:ph type="body" sz="quarter" idx="13" hasCustomPrompt="1"/>
          </p:nvPr>
        </p:nvSpPr>
        <p:spPr>
          <a:xfrm>
            <a:off x="11032733" y="6311529"/>
            <a:ext cx="842962" cy="534596"/>
          </a:xfrm>
        </p:spPr>
        <p:txBody>
          <a:bodyPr>
            <a:normAutofit/>
          </a:bodyPr>
          <a:lstStyle>
            <a:lvl1pPr marL="0" indent="0" algn="ctr">
              <a:buNone/>
              <a:defRPr sz="3000" b="1">
                <a:solidFill>
                  <a:schemeClr val="bg1"/>
                </a:solidFill>
              </a:defRPr>
            </a:lvl1pPr>
          </a:lstStyle>
          <a:p>
            <a:r>
              <a:rPr lang="es-ES" dirty="0"/>
              <a:t>01</a:t>
            </a:r>
            <a:endParaRPr lang="x-none" dirty="0"/>
          </a:p>
        </p:txBody>
      </p:sp>
    </p:spTree>
    <p:extLst>
      <p:ext uri="{BB962C8B-B14F-4D97-AF65-F5344CB8AC3E}">
        <p14:creationId xmlns:p14="http://schemas.microsoft.com/office/powerpoint/2010/main" val="35311397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xmlns="" id="{9B6347D3-1B44-DB40-9A5D-DF538A513AC0}"/>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xmlns="" id="{A2E9B1DB-9A94-3A40-9F4B-28F59CED0E54}"/>
              </a:ext>
            </a:extLst>
          </p:cNvPr>
          <p:cNvSpPr>
            <a:spLocks noGrp="1"/>
          </p:cNvSpPr>
          <p:nvPr>
            <p:ph type="title" hasCustomPrompt="1"/>
          </p:nvPr>
        </p:nvSpPr>
        <p:spPr>
          <a:xfrm rot="16200000">
            <a:off x="-481445" y="2363941"/>
            <a:ext cx="4367151" cy="1325563"/>
          </a:xfrm>
        </p:spPr>
        <p:txBody>
          <a:bodyPr>
            <a:normAutofit/>
          </a:bodyPr>
          <a:lstStyle>
            <a:lvl1pPr>
              <a:defRPr sz="6000" b="1">
                <a:solidFill>
                  <a:schemeClr val="bg1"/>
                </a:solidFill>
              </a:defRPr>
            </a:lvl1pPr>
          </a:lstStyle>
          <a:p>
            <a:r>
              <a:rPr lang="es-ES" dirty="0"/>
              <a:t>Contenido</a:t>
            </a:r>
            <a:endParaRPr lang="x-none" dirty="0"/>
          </a:p>
        </p:txBody>
      </p:sp>
      <p:sp>
        <p:nvSpPr>
          <p:cNvPr id="4" name="Marcador de texto 5">
            <a:extLst>
              <a:ext uri="{FF2B5EF4-FFF2-40B4-BE49-F238E27FC236}">
                <a16:creationId xmlns:a16="http://schemas.microsoft.com/office/drawing/2014/main" xmlns="" id="{4970AD63-F706-8342-8F7E-663518769F48}"/>
              </a:ext>
            </a:extLst>
          </p:cNvPr>
          <p:cNvSpPr>
            <a:spLocks noGrp="1"/>
          </p:cNvSpPr>
          <p:nvPr>
            <p:ph type="body" sz="quarter" idx="11" hasCustomPrompt="1"/>
          </p:nvPr>
        </p:nvSpPr>
        <p:spPr>
          <a:xfrm>
            <a:off x="11032733" y="6311529"/>
            <a:ext cx="842962" cy="534596"/>
          </a:xfrm>
        </p:spPr>
        <p:txBody>
          <a:bodyPr>
            <a:normAutofit/>
          </a:bodyPr>
          <a:lstStyle>
            <a:lvl1pPr marL="0" indent="0" algn="ctr">
              <a:buNone/>
              <a:defRPr sz="3000" b="1">
                <a:solidFill>
                  <a:schemeClr val="bg1"/>
                </a:solidFill>
              </a:defRPr>
            </a:lvl1pPr>
          </a:lstStyle>
          <a:p>
            <a:r>
              <a:rPr lang="es-ES" dirty="0"/>
              <a:t>01</a:t>
            </a:r>
            <a:endParaRPr lang="x-none" dirty="0"/>
          </a:p>
        </p:txBody>
      </p:sp>
    </p:spTree>
    <p:extLst>
      <p:ext uri="{BB962C8B-B14F-4D97-AF65-F5344CB8AC3E}">
        <p14:creationId xmlns:p14="http://schemas.microsoft.com/office/powerpoint/2010/main" val="13231682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ido">
    <p:spTree>
      <p:nvGrpSpPr>
        <p:cNvPr id="1" name=""/>
        <p:cNvGrpSpPr/>
        <p:nvPr/>
      </p:nvGrpSpPr>
      <p:grpSpPr>
        <a:xfrm>
          <a:off x="0" y="0"/>
          <a:ext cx="0" cy="0"/>
          <a:chOff x="0" y="0"/>
          <a:chExt cx="0" cy="0"/>
        </a:xfrm>
      </p:grpSpPr>
      <p:pic>
        <p:nvPicPr>
          <p:cNvPr id="8" name="Imagen 7">
            <a:extLst>
              <a:ext uri="{FF2B5EF4-FFF2-40B4-BE49-F238E27FC236}">
                <a16:creationId xmlns:a16="http://schemas.microsoft.com/office/drawing/2014/main" xmlns="" id="{E9DE6FB3-6D8A-A847-ABFF-135A8D48CD55}"/>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xmlns="" id="{ACD6AF7B-4823-A647-B98C-1B8371BC9000}"/>
              </a:ext>
            </a:extLst>
          </p:cNvPr>
          <p:cNvSpPr>
            <a:spLocks noGrp="1"/>
          </p:cNvSpPr>
          <p:nvPr>
            <p:ph type="title"/>
          </p:nvPr>
        </p:nvSpPr>
        <p:spPr>
          <a:xfrm>
            <a:off x="797198" y="385376"/>
            <a:ext cx="7227771" cy="530024"/>
          </a:xfrm>
        </p:spPr>
        <p:txBody>
          <a:bodyPr>
            <a:normAutofit/>
          </a:bodyPr>
          <a:lstStyle>
            <a:lvl1pPr>
              <a:defRPr sz="3200" b="1">
                <a:solidFill>
                  <a:srgbClr val="212D5A"/>
                </a:solidFill>
              </a:defRPr>
            </a:lvl1pPr>
          </a:lstStyle>
          <a:p>
            <a:r>
              <a:rPr lang="es-ES" dirty="0"/>
              <a:t>Haga clic para modificar</a:t>
            </a:r>
            <a:endParaRPr lang="es-EC" dirty="0"/>
          </a:p>
        </p:txBody>
      </p:sp>
      <p:sp>
        <p:nvSpPr>
          <p:cNvPr id="4" name="Marcador de texto 3">
            <a:extLst>
              <a:ext uri="{FF2B5EF4-FFF2-40B4-BE49-F238E27FC236}">
                <a16:creationId xmlns:a16="http://schemas.microsoft.com/office/drawing/2014/main" xmlns="" id="{1C2C26F9-496F-4C4E-8339-48DE41724409}"/>
              </a:ext>
            </a:extLst>
          </p:cNvPr>
          <p:cNvSpPr>
            <a:spLocks noGrp="1"/>
          </p:cNvSpPr>
          <p:nvPr>
            <p:ph type="body" sz="quarter" idx="10" hasCustomPrompt="1"/>
          </p:nvPr>
        </p:nvSpPr>
        <p:spPr>
          <a:xfrm>
            <a:off x="797198" y="951025"/>
            <a:ext cx="7227614" cy="499155"/>
          </a:xfrm>
        </p:spPr>
        <p:txBody>
          <a:bodyPr anchor="ctr">
            <a:normAutofit/>
          </a:bodyPr>
          <a:lstStyle>
            <a:lvl1pPr marL="0" indent="0">
              <a:buNone/>
              <a:defRPr sz="2400">
                <a:solidFill>
                  <a:schemeClr val="tx1">
                    <a:lumMod val="65000"/>
                    <a:lumOff val="35000"/>
                  </a:schemeClr>
                </a:solidFill>
              </a:defRPr>
            </a:lvl1pPr>
          </a:lstStyle>
          <a:p>
            <a:r>
              <a:rPr lang="es-ES" dirty="0"/>
              <a:t>Haga clic para modificar</a:t>
            </a:r>
            <a:endParaRPr lang="x-none" dirty="0"/>
          </a:p>
        </p:txBody>
      </p:sp>
      <p:sp>
        <p:nvSpPr>
          <p:cNvPr id="6" name="Marcador de texto 5">
            <a:extLst>
              <a:ext uri="{FF2B5EF4-FFF2-40B4-BE49-F238E27FC236}">
                <a16:creationId xmlns:a16="http://schemas.microsoft.com/office/drawing/2014/main" xmlns="" id="{C0D8D9E4-ED4C-EB45-8C46-72E5DBAB40D5}"/>
              </a:ext>
            </a:extLst>
          </p:cNvPr>
          <p:cNvSpPr>
            <a:spLocks noGrp="1"/>
          </p:cNvSpPr>
          <p:nvPr>
            <p:ph type="body" sz="quarter" idx="11" hasCustomPrompt="1"/>
          </p:nvPr>
        </p:nvSpPr>
        <p:spPr>
          <a:xfrm>
            <a:off x="11032733" y="6311529"/>
            <a:ext cx="842962" cy="534596"/>
          </a:xfrm>
        </p:spPr>
        <p:txBody>
          <a:bodyPr>
            <a:normAutofit/>
          </a:bodyPr>
          <a:lstStyle>
            <a:lvl1pPr marL="0" indent="0" algn="ctr">
              <a:buNone/>
              <a:defRPr sz="3000" b="1">
                <a:solidFill>
                  <a:schemeClr val="bg1"/>
                </a:solidFill>
              </a:defRPr>
            </a:lvl1pPr>
          </a:lstStyle>
          <a:p>
            <a:r>
              <a:rPr lang="es-ES" dirty="0"/>
              <a:t>01</a:t>
            </a:r>
            <a:endParaRPr lang="x-none" dirty="0"/>
          </a:p>
        </p:txBody>
      </p:sp>
    </p:spTree>
    <p:extLst>
      <p:ext uri="{BB962C8B-B14F-4D97-AF65-F5344CB8AC3E}">
        <p14:creationId xmlns:p14="http://schemas.microsoft.com/office/powerpoint/2010/main" val="861351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ierre">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xmlns="" id="{7BDD29F2-EF0B-4347-9278-8857A52A5BE3}"/>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409776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2E472FB7-C2C3-245C-B8D6-D8430FA9D9E9}"/>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a16="http://schemas.microsoft.com/office/drawing/2014/main" xmlns="" id="{EA29CCF9-FD08-BC3B-7149-79C6A4BE31B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xmlns="" id="{7F1E5281-7BB6-6D65-561E-C8D1722EC6FA}"/>
              </a:ext>
            </a:extLst>
          </p:cNvPr>
          <p:cNvSpPr>
            <a:spLocks noGrp="1"/>
          </p:cNvSpPr>
          <p:nvPr>
            <p:ph type="dt" sz="half" idx="10"/>
          </p:nvPr>
        </p:nvSpPr>
        <p:spPr/>
        <p:txBody>
          <a:bodyPr/>
          <a:lstStyle/>
          <a:p>
            <a:fld id="{93638263-A737-4E84-9572-87F252C943F5}" type="datetimeFigureOut">
              <a:rPr lang="es-ES" smtClean="0"/>
              <a:t>03/07/2025</a:t>
            </a:fld>
            <a:endParaRPr lang="es-ES"/>
          </a:p>
        </p:txBody>
      </p:sp>
      <p:sp>
        <p:nvSpPr>
          <p:cNvPr id="5" name="Marcador de pie de página 4">
            <a:extLst>
              <a:ext uri="{FF2B5EF4-FFF2-40B4-BE49-F238E27FC236}">
                <a16:creationId xmlns:a16="http://schemas.microsoft.com/office/drawing/2014/main" xmlns="" id="{C830DA57-50D3-94DA-3D04-23591E66727F}"/>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xmlns="" id="{41AC6044-E144-1DF7-A42C-89ADEE987909}"/>
              </a:ext>
            </a:extLst>
          </p:cNvPr>
          <p:cNvSpPr>
            <a:spLocks noGrp="1"/>
          </p:cNvSpPr>
          <p:nvPr>
            <p:ph type="sldNum" sz="quarter" idx="12"/>
          </p:nvPr>
        </p:nvSpPr>
        <p:spPr/>
        <p:txBody>
          <a:bodyPr/>
          <a:lstStyle/>
          <a:p>
            <a:fld id="{E9827BBA-F377-470C-91F5-0E17062790C9}" type="slidenum">
              <a:rPr lang="es-ES" smtClean="0"/>
              <a:t>‹Nº›</a:t>
            </a:fld>
            <a:endParaRPr lang="es-ES"/>
          </a:p>
        </p:txBody>
      </p:sp>
    </p:spTree>
    <p:extLst>
      <p:ext uri="{BB962C8B-B14F-4D97-AF65-F5344CB8AC3E}">
        <p14:creationId xmlns:p14="http://schemas.microsoft.com/office/powerpoint/2010/main" val="2670395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xmlns="" id="{A0F65DF1-69E9-D42F-4A21-72077A6B2601}"/>
              </a:ext>
            </a:extLst>
          </p:cNvPr>
          <p:cNvSpPr>
            <a:spLocks noGrp="1"/>
          </p:cNvSpPr>
          <p:nvPr>
            <p:ph type="dt" sz="half" idx="10"/>
          </p:nvPr>
        </p:nvSpPr>
        <p:spPr/>
        <p:txBody>
          <a:bodyPr/>
          <a:lstStyle/>
          <a:p>
            <a:fld id="{93638263-A737-4E84-9572-87F252C943F5}" type="datetimeFigureOut">
              <a:rPr lang="es-ES" smtClean="0"/>
              <a:t>03/07/2025</a:t>
            </a:fld>
            <a:endParaRPr lang="es-ES"/>
          </a:p>
        </p:txBody>
      </p:sp>
      <p:sp>
        <p:nvSpPr>
          <p:cNvPr id="3" name="Marcador de pie de página 2">
            <a:extLst>
              <a:ext uri="{FF2B5EF4-FFF2-40B4-BE49-F238E27FC236}">
                <a16:creationId xmlns:a16="http://schemas.microsoft.com/office/drawing/2014/main" xmlns="" id="{18AF9CD3-36AE-AE78-5BC0-467BFD7D6A21}"/>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a16="http://schemas.microsoft.com/office/drawing/2014/main" xmlns="" id="{CD5DE2E2-7B5C-2DB4-25C3-8FF87A440287}"/>
              </a:ext>
            </a:extLst>
          </p:cNvPr>
          <p:cNvSpPr>
            <a:spLocks noGrp="1"/>
          </p:cNvSpPr>
          <p:nvPr>
            <p:ph type="sldNum" sz="quarter" idx="12"/>
          </p:nvPr>
        </p:nvSpPr>
        <p:spPr/>
        <p:txBody>
          <a:bodyPr/>
          <a:lstStyle/>
          <a:p>
            <a:fld id="{E9827BBA-F377-470C-91F5-0E17062790C9}" type="slidenum">
              <a:rPr lang="es-ES" smtClean="0"/>
              <a:t>‹Nº›</a:t>
            </a:fld>
            <a:endParaRPr lang="es-ES"/>
          </a:p>
        </p:txBody>
      </p:sp>
    </p:spTree>
    <p:extLst>
      <p:ext uri="{BB962C8B-B14F-4D97-AF65-F5344CB8AC3E}">
        <p14:creationId xmlns:p14="http://schemas.microsoft.com/office/powerpoint/2010/main" val="39525274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Solo el título">
    <p:spTree>
      <p:nvGrpSpPr>
        <p:cNvPr id="1" name=""/>
        <p:cNvGrpSpPr/>
        <p:nvPr/>
      </p:nvGrpSpPr>
      <p:grpSpPr>
        <a:xfrm>
          <a:off x="0" y="0"/>
          <a:ext cx="0" cy="0"/>
          <a:chOff x="0" y="0"/>
          <a:chExt cx="0" cy="0"/>
        </a:xfrm>
      </p:grpSpPr>
      <p:pic>
        <p:nvPicPr>
          <p:cNvPr id="7" name="Imagen 6">
            <a:extLst>
              <a:ext uri="{FF2B5EF4-FFF2-40B4-BE49-F238E27FC236}">
                <a16:creationId xmlns="" xmlns:a16="http://schemas.microsoft.com/office/drawing/2014/main" id="{A3A6E091-7C03-A443-A6D2-38D7BDCE83DA}"/>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ítulo 1">
            <a:extLst>
              <a:ext uri="{FF2B5EF4-FFF2-40B4-BE49-F238E27FC236}">
                <a16:creationId xmlns="" xmlns:a16="http://schemas.microsoft.com/office/drawing/2014/main" id="{850ADB42-67F8-B244-80CB-7A4A6F8B8139}"/>
              </a:ext>
            </a:extLst>
          </p:cNvPr>
          <p:cNvSpPr>
            <a:spLocks noGrp="1"/>
          </p:cNvSpPr>
          <p:nvPr>
            <p:ph type="title" hasCustomPrompt="1"/>
          </p:nvPr>
        </p:nvSpPr>
        <p:spPr>
          <a:xfrm>
            <a:off x="838200" y="340411"/>
            <a:ext cx="7737389" cy="672843"/>
          </a:xfrm>
        </p:spPr>
        <p:txBody>
          <a:bodyPr>
            <a:normAutofit/>
          </a:bodyPr>
          <a:lstStyle>
            <a:lvl1pPr>
              <a:defRPr sz="3600" b="1">
                <a:solidFill>
                  <a:srgbClr val="1F285D"/>
                </a:solidFill>
              </a:defRPr>
            </a:lvl1pPr>
          </a:lstStyle>
          <a:p>
            <a:r>
              <a:rPr lang="es-ES" dirty="0"/>
              <a:t>Editar título</a:t>
            </a:r>
            <a:endParaRPr lang="es-419" dirty="0"/>
          </a:p>
        </p:txBody>
      </p:sp>
      <p:sp>
        <p:nvSpPr>
          <p:cNvPr id="11" name="Marcador de texto 10">
            <a:extLst>
              <a:ext uri="{FF2B5EF4-FFF2-40B4-BE49-F238E27FC236}">
                <a16:creationId xmlns="" xmlns:a16="http://schemas.microsoft.com/office/drawing/2014/main" id="{FE0C7826-BD6F-3F44-93EE-AB675BEF60DB}"/>
              </a:ext>
            </a:extLst>
          </p:cNvPr>
          <p:cNvSpPr>
            <a:spLocks noGrp="1"/>
          </p:cNvSpPr>
          <p:nvPr>
            <p:ph type="body" sz="quarter" idx="10" hasCustomPrompt="1"/>
          </p:nvPr>
        </p:nvSpPr>
        <p:spPr>
          <a:xfrm>
            <a:off x="838200" y="1012825"/>
            <a:ext cx="7737475" cy="457629"/>
          </a:xfrm>
        </p:spPr>
        <p:txBody>
          <a:bodyPr>
            <a:normAutofit/>
          </a:bodyPr>
          <a:lstStyle>
            <a:lvl1pPr marL="0" indent="0">
              <a:buNone/>
              <a:defRPr sz="2400">
                <a:solidFill>
                  <a:srgbClr val="646481"/>
                </a:solidFill>
              </a:defRPr>
            </a:lvl1pPr>
          </a:lstStyle>
          <a:p>
            <a:r>
              <a:rPr lang="es-ES" dirty="0"/>
              <a:t>Haga clic para modificar</a:t>
            </a:r>
            <a:endParaRPr lang="es-419" dirty="0"/>
          </a:p>
        </p:txBody>
      </p:sp>
      <p:sp>
        <p:nvSpPr>
          <p:cNvPr id="13" name="Marcador de texto 12">
            <a:extLst>
              <a:ext uri="{FF2B5EF4-FFF2-40B4-BE49-F238E27FC236}">
                <a16:creationId xmlns="" xmlns:a16="http://schemas.microsoft.com/office/drawing/2014/main" id="{8DAAF717-D746-FE4F-A5F1-E3136E0F16AD}"/>
              </a:ext>
            </a:extLst>
          </p:cNvPr>
          <p:cNvSpPr>
            <a:spLocks noGrp="1"/>
          </p:cNvSpPr>
          <p:nvPr>
            <p:ph type="body" sz="quarter" idx="11" hasCustomPrompt="1"/>
          </p:nvPr>
        </p:nvSpPr>
        <p:spPr>
          <a:xfrm>
            <a:off x="11083969" y="6289632"/>
            <a:ext cx="728662" cy="457629"/>
          </a:xfrm>
        </p:spPr>
        <p:txBody>
          <a:bodyPr/>
          <a:lstStyle>
            <a:lvl1pPr marL="0" indent="0" algn="ctr">
              <a:buNone/>
              <a:defRPr b="1">
                <a:solidFill>
                  <a:schemeClr val="bg1"/>
                </a:solidFill>
              </a:defRPr>
            </a:lvl1pPr>
          </a:lstStyle>
          <a:p>
            <a:r>
              <a:rPr lang="es-ES" dirty="0"/>
              <a:t>01</a:t>
            </a:r>
            <a:endParaRPr lang="es-419" dirty="0"/>
          </a:p>
        </p:txBody>
      </p:sp>
    </p:spTree>
    <p:extLst>
      <p:ext uri="{BB962C8B-B14F-4D97-AF65-F5344CB8AC3E}">
        <p14:creationId xmlns:p14="http://schemas.microsoft.com/office/powerpoint/2010/main" val="33764357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xmlns="" id="{5AFFA344-97B1-2E42-9322-C455A09CB1A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EC"/>
          </a:p>
        </p:txBody>
      </p:sp>
      <p:sp>
        <p:nvSpPr>
          <p:cNvPr id="3" name="Marcador de texto 2">
            <a:extLst>
              <a:ext uri="{FF2B5EF4-FFF2-40B4-BE49-F238E27FC236}">
                <a16:creationId xmlns:a16="http://schemas.microsoft.com/office/drawing/2014/main" xmlns="" id="{7249D5DD-1BDF-D242-9FCC-33931EADFD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r>
              <a:rPr lang="es-ES"/>
              <a:t>Editar los estilos de texto del patrón
Segundo nivel
Tercer nivel
Cuarto nivel
Quinto nivel</a:t>
            </a:r>
            <a:endParaRPr lang="es-EC"/>
          </a:p>
        </p:txBody>
      </p:sp>
      <p:sp>
        <p:nvSpPr>
          <p:cNvPr id="4" name="Marcador de fecha 3">
            <a:extLst>
              <a:ext uri="{FF2B5EF4-FFF2-40B4-BE49-F238E27FC236}">
                <a16:creationId xmlns:a16="http://schemas.microsoft.com/office/drawing/2014/main" xmlns="" id="{138C3082-503C-2949-9FE2-4BE9395DFCF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D09197-C62B-E041-B7A6-078879F8728D}" type="datetimeFigureOut">
              <a:rPr lang="es-EC" smtClean="0"/>
              <a:t>3/7/2025</a:t>
            </a:fld>
            <a:endParaRPr lang="es-EC"/>
          </a:p>
        </p:txBody>
      </p:sp>
      <p:sp>
        <p:nvSpPr>
          <p:cNvPr id="5" name="Marcador de pie de página 4">
            <a:extLst>
              <a:ext uri="{FF2B5EF4-FFF2-40B4-BE49-F238E27FC236}">
                <a16:creationId xmlns:a16="http://schemas.microsoft.com/office/drawing/2014/main" xmlns="" id="{C19FE301-8AFC-C744-B8C1-DE8A5B747F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C"/>
          </a:p>
        </p:txBody>
      </p:sp>
      <p:sp>
        <p:nvSpPr>
          <p:cNvPr id="6" name="Marcador de número de diapositiva 5">
            <a:extLst>
              <a:ext uri="{FF2B5EF4-FFF2-40B4-BE49-F238E27FC236}">
                <a16:creationId xmlns:a16="http://schemas.microsoft.com/office/drawing/2014/main" xmlns="" id="{B0F974DB-B6FD-6D46-8745-1BB4CB07D8E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79FF70-6B49-2041-A5E1-3A534BD2F87D}" type="slidenum">
              <a:rPr lang="es-EC" smtClean="0"/>
              <a:t>‹Nº›</a:t>
            </a:fld>
            <a:endParaRPr lang="es-EC"/>
          </a:p>
        </p:txBody>
      </p:sp>
    </p:spTree>
    <p:extLst>
      <p:ext uri="{BB962C8B-B14F-4D97-AF65-F5344CB8AC3E}">
        <p14:creationId xmlns:p14="http://schemas.microsoft.com/office/powerpoint/2010/main" val="415575497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5" r:id="rId3"/>
    <p:sldLayoutId id="2147483650" r:id="rId4"/>
    <p:sldLayoutId id="2147483654" r:id="rId5"/>
    <p:sldLayoutId id="2147483656" r:id="rId6"/>
    <p:sldLayoutId id="2147483657" r:id="rId7"/>
    <p:sldLayoutId id="2147483658"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C"/>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a:extLst>
              <a:ext uri="{FF2B5EF4-FFF2-40B4-BE49-F238E27FC236}">
                <a16:creationId xmlns:a16="http://schemas.microsoft.com/office/drawing/2014/main" xmlns="" id="{41407185-C547-004B-A808-08C1D56731EB}"/>
              </a:ext>
            </a:extLst>
          </p:cNvPr>
          <p:cNvSpPr>
            <a:spLocks noGrp="1"/>
          </p:cNvSpPr>
          <p:nvPr>
            <p:ph type="subTitle" idx="1"/>
          </p:nvPr>
        </p:nvSpPr>
        <p:spPr>
          <a:xfrm>
            <a:off x="1093612" y="3247097"/>
            <a:ext cx="8197516" cy="700455"/>
          </a:xfrm>
        </p:spPr>
        <p:txBody>
          <a:bodyPr>
            <a:normAutofit fontScale="77500" lnSpcReduction="20000"/>
          </a:bodyPr>
          <a:lstStyle/>
          <a:p>
            <a:r>
              <a:rPr lang="es-ES" dirty="0"/>
              <a:t>Instituto Nacional de Estadística y Censos (INEC) - Ecuador</a:t>
            </a:r>
            <a:endParaRPr lang="x-none" dirty="0"/>
          </a:p>
        </p:txBody>
      </p:sp>
      <p:sp>
        <p:nvSpPr>
          <p:cNvPr id="4" name="Marcador de texto 3">
            <a:extLst>
              <a:ext uri="{FF2B5EF4-FFF2-40B4-BE49-F238E27FC236}">
                <a16:creationId xmlns:a16="http://schemas.microsoft.com/office/drawing/2014/main" xmlns="" id="{605ED854-5B8D-3741-B50E-44B9B77B9E70}"/>
              </a:ext>
            </a:extLst>
          </p:cNvPr>
          <p:cNvSpPr>
            <a:spLocks noGrp="1"/>
          </p:cNvSpPr>
          <p:nvPr>
            <p:ph type="body" sz="quarter" idx="11"/>
          </p:nvPr>
        </p:nvSpPr>
        <p:spPr>
          <a:xfrm>
            <a:off x="1224240" y="4440060"/>
            <a:ext cx="2093725" cy="481281"/>
          </a:xfrm>
        </p:spPr>
        <p:txBody>
          <a:bodyPr>
            <a:normAutofit/>
          </a:bodyPr>
          <a:lstStyle/>
          <a:p>
            <a:r>
              <a:rPr lang="es-ES" dirty="0" smtClean="0"/>
              <a:t>Julio-2025</a:t>
            </a:r>
          </a:p>
        </p:txBody>
      </p:sp>
      <p:sp>
        <p:nvSpPr>
          <p:cNvPr id="5" name="Título 1">
            <a:extLst>
              <a:ext uri="{FF2B5EF4-FFF2-40B4-BE49-F238E27FC236}">
                <a16:creationId xmlns:a16="http://schemas.microsoft.com/office/drawing/2014/main" xmlns="" id="{8A8E9921-E1FF-EE4E-B18A-8E593EF01E20}"/>
              </a:ext>
            </a:extLst>
          </p:cNvPr>
          <p:cNvSpPr txBox="1">
            <a:spLocks/>
          </p:cNvSpPr>
          <p:nvPr/>
        </p:nvSpPr>
        <p:spPr>
          <a:xfrm>
            <a:off x="897234" y="1119348"/>
            <a:ext cx="9244670" cy="1854417"/>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r>
              <a:rPr lang="es-ES" dirty="0" smtClean="0"/>
              <a:t>DISEÑO MUESTRAL </a:t>
            </a:r>
          </a:p>
          <a:p>
            <a:r>
              <a:rPr lang="es-ES" dirty="0" smtClean="0"/>
              <a:t>ENIGHUR 2024-2025</a:t>
            </a:r>
          </a:p>
        </p:txBody>
      </p:sp>
    </p:spTree>
    <p:extLst>
      <p:ext uri="{BB962C8B-B14F-4D97-AF65-F5344CB8AC3E}">
        <p14:creationId xmlns:p14="http://schemas.microsoft.com/office/powerpoint/2010/main" val="337235234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s-ES" dirty="0"/>
              <a:t>Control de cobertura de campo y muestral</a:t>
            </a:r>
            <a:endParaRPr lang="es-EC" dirty="0"/>
          </a:p>
        </p:txBody>
      </p:sp>
      <p:sp>
        <p:nvSpPr>
          <p:cNvPr id="3" name="Marcador de texto 2"/>
          <p:cNvSpPr>
            <a:spLocks noGrp="1"/>
          </p:cNvSpPr>
          <p:nvPr>
            <p:ph type="body" sz="quarter" idx="11"/>
          </p:nvPr>
        </p:nvSpPr>
        <p:spPr/>
        <p:txBody>
          <a:bodyPr/>
          <a:lstStyle/>
          <a:p>
            <a:endParaRPr lang="es-EC" dirty="0"/>
          </a:p>
        </p:txBody>
      </p:sp>
      <p:sp>
        <p:nvSpPr>
          <p:cNvPr id="4" name="Marcador de texto 3"/>
          <p:cNvSpPr>
            <a:spLocks noGrp="1"/>
          </p:cNvSpPr>
          <p:nvPr>
            <p:ph type="body" sz="quarter" idx="12"/>
          </p:nvPr>
        </p:nvSpPr>
        <p:spPr/>
        <p:txBody>
          <a:bodyPr/>
          <a:lstStyle/>
          <a:p>
            <a:r>
              <a:rPr lang="es-MX" dirty="0" smtClean="0"/>
              <a:t>03.</a:t>
            </a:r>
            <a:endParaRPr lang="es-EC" dirty="0"/>
          </a:p>
        </p:txBody>
      </p:sp>
      <p:sp>
        <p:nvSpPr>
          <p:cNvPr id="5" name="Marcador de texto 4"/>
          <p:cNvSpPr>
            <a:spLocks noGrp="1"/>
          </p:cNvSpPr>
          <p:nvPr>
            <p:ph type="body" sz="quarter" idx="13"/>
          </p:nvPr>
        </p:nvSpPr>
        <p:spPr/>
        <p:txBody>
          <a:bodyPr/>
          <a:lstStyle/>
          <a:p>
            <a:endParaRPr lang="es-EC"/>
          </a:p>
        </p:txBody>
      </p:sp>
    </p:spTree>
    <p:extLst>
      <p:ext uri="{BB962C8B-B14F-4D97-AF65-F5344CB8AC3E}">
        <p14:creationId xmlns:p14="http://schemas.microsoft.com/office/powerpoint/2010/main" val="302557649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smtClean="0"/>
              <a:t>Elegibilidad</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01</a:t>
            </a:r>
            <a:endParaRPr lang="es-EC" dirty="0"/>
          </a:p>
        </p:txBody>
      </p:sp>
      <p:sp>
        <p:nvSpPr>
          <p:cNvPr id="10" name="Marcador de texto 2"/>
          <p:cNvSpPr txBox="1">
            <a:spLocks/>
          </p:cNvSpPr>
          <p:nvPr/>
        </p:nvSpPr>
        <p:spPr>
          <a:xfrm>
            <a:off x="871220" y="5440294"/>
            <a:ext cx="7806871" cy="49915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s-EC" sz="1800" dirty="0"/>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12" name="CuadroTexto 11"/>
          <p:cNvSpPr txBox="1"/>
          <p:nvPr/>
        </p:nvSpPr>
        <p:spPr>
          <a:xfrm>
            <a:off x="1655989" y="1340339"/>
            <a:ext cx="10212749" cy="4708981"/>
          </a:xfrm>
          <a:prstGeom prst="rect">
            <a:avLst/>
          </a:prstGeom>
          <a:noFill/>
        </p:spPr>
        <p:txBody>
          <a:bodyPr wrap="square" rtlCol="0">
            <a:spAutoFit/>
          </a:bodyPr>
          <a:lstStyle/>
          <a:p>
            <a:r>
              <a:rPr lang="es-EC" sz="2000" dirty="0"/>
              <a:t>• </a:t>
            </a:r>
            <a:r>
              <a:rPr lang="es-EC" sz="2000" b="1" dirty="0"/>
              <a:t>Elegibilidad conocida</a:t>
            </a:r>
          </a:p>
          <a:p>
            <a:r>
              <a:rPr lang="es-EC" sz="2000" b="1" dirty="0" smtClean="0"/>
              <a:t>	– </a:t>
            </a:r>
            <a:r>
              <a:rPr lang="es-EC" sz="2000" dirty="0"/>
              <a:t>Elegible respondiente (RE)</a:t>
            </a:r>
          </a:p>
          <a:p>
            <a:r>
              <a:rPr lang="es-EC" sz="2000" dirty="0" smtClean="0"/>
              <a:t>		∗ </a:t>
            </a:r>
            <a:r>
              <a:rPr lang="es-EC" sz="2000" dirty="0"/>
              <a:t>Efectiva</a:t>
            </a:r>
          </a:p>
          <a:p>
            <a:r>
              <a:rPr lang="es-EC" sz="2000" b="1" dirty="0" smtClean="0"/>
              <a:t>	– </a:t>
            </a:r>
            <a:r>
              <a:rPr lang="es-EC" sz="2000" dirty="0"/>
              <a:t>Elegible no respondiente (NR)</a:t>
            </a:r>
          </a:p>
          <a:p>
            <a:r>
              <a:rPr lang="es-EC" sz="2000" dirty="0" smtClean="0"/>
              <a:t>		∗ </a:t>
            </a:r>
            <a:r>
              <a:rPr lang="es-EC" sz="2000" dirty="0"/>
              <a:t>Rechazo</a:t>
            </a:r>
          </a:p>
          <a:p>
            <a:r>
              <a:rPr lang="es-EC" sz="2000" b="1" dirty="0" smtClean="0"/>
              <a:t>	– </a:t>
            </a:r>
            <a:r>
              <a:rPr lang="es-EC" sz="2000" dirty="0"/>
              <a:t>No elegibles (NE)</a:t>
            </a:r>
          </a:p>
          <a:p>
            <a:r>
              <a:rPr lang="es-EC" sz="2000" dirty="0" smtClean="0"/>
              <a:t>		∗ </a:t>
            </a:r>
            <a:r>
              <a:rPr lang="es-EC" sz="2000" dirty="0"/>
              <a:t>Temporal</a:t>
            </a:r>
          </a:p>
          <a:p>
            <a:r>
              <a:rPr lang="es-EC" sz="2000" dirty="0" smtClean="0"/>
              <a:t>		∗ </a:t>
            </a:r>
            <a:r>
              <a:rPr lang="es-EC" sz="2000" dirty="0"/>
              <a:t>Desocupada</a:t>
            </a:r>
          </a:p>
          <a:p>
            <a:r>
              <a:rPr lang="es-EC" sz="2000" dirty="0" smtClean="0"/>
              <a:t>		∗ </a:t>
            </a:r>
            <a:r>
              <a:rPr lang="es-EC" sz="2000" dirty="0"/>
              <a:t>En construcción</a:t>
            </a:r>
          </a:p>
          <a:p>
            <a:r>
              <a:rPr lang="es-EC" sz="2000" dirty="0" smtClean="0"/>
              <a:t>		∗ </a:t>
            </a:r>
            <a:r>
              <a:rPr lang="es-EC" sz="2000" dirty="0"/>
              <a:t>Inhabitable o </a:t>
            </a:r>
            <a:r>
              <a:rPr lang="es-EC" sz="2000" dirty="0" smtClean="0"/>
              <a:t>destruida</a:t>
            </a:r>
            <a:endParaRPr lang="es-EC" sz="2000" dirty="0"/>
          </a:p>
          <a:p>
            <a:r>
              <a:rPr lang="es-EC" sz="2000" dirty="0" smtClean="0"/>
              <a:t>		∗ </a:t>
            </a:r>
            <a:r>
              <a:rPr lang="es-EC" sz="2000" dirty="0"/>
              <a:t>Convertida en </a:t>
            </a:r>
            <a:r>
              <a:rPr lang="es-EC" sz="2000" dirty="0" smtClean="0"/>
              <a:t>negocio</a:t>
            </a:r>
            <a:endParaRPr lang="es-ES" sz="2000" dirty="0"/>
          </a:p>
          <a:p>
            <a:r>
              <a:rPr lang="es-EC" sz="2000" dirty="0" smtClean="0"/>
              <a:t>		∗ </a:t>
            </a:r>
            <a:r>
              <a:rPr lang="es-EC" sz="2000" dirty="0"/>
              <a:t>Otra razón, cuál?</a:t>
            </a:r>
          </a:p>
          <a:p>
            <a:r>
              <a:rPr lang="es-EC" sz="2000" dirty="0"/>
              <a:t>• </a:t>
            </a:r>
            <a:r>
              <a:rPr lang="es-EC" sz="2000" b="1" dirty="0"/>
              <a:t>Elegibilidad desconocida</a:t>
            </a:r>
          </a:p>
          <a:p>
            <a:r>
              <a:rPr lang="es-EC" sz="2000" b="1" dirty="0" smtClean="0"/>
              <a:t>	– </a:t>
            </a:r>
            <a:r>
              <a:rPr lang="es-EC" sz="2000" dirty="0"/>
              <a:t>Elegibilidad desconocida (ED)</a:t>
            </a:r>
          </a:p>
          <a:p>
            <a:r>
              <a:rPr lang="es-EC" sz="2000" dirty="0" smtClean="0"/>
              <a:t>		∗ </a:t>
            </a:r>
            <a:r>
              <a:rPr lang="es-EC" sz="2000" dirty="0"/>
              <a:t>Nadie en casa</a:t>
            </a:r>
            <a:endParaRPr lang="es-ES" sz="2000" dirty="0"/>
          </a:p>
        </p:txBody>
      </p:sp>
    </p:spTree>
    <p:extLst>
      <p:ext uri="{BB962C8B-B14F-4D97-AF65-F5344CB8AC3E}">
        <p14:creationId xmlns:p14="http://schemas.microsoft.com/office/powerpoint/2010/main" val="427554135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smtClean="0"/>
              <a:t>Elegibilidad por periodo</a:t>
            </a:r>
            <a:endParaRPr lang="es-EC" dirty="0"/>
          </a:p>
        </p:txBody>
      </p:sp>
      <p:sp>
        <p:nvSpPr>
          <p:cNvPr id="4" name="Marcador de texto 3"/>
          <p:cNvSpPr>
            <a:spLocks noGrp="1"/>
          </p:cNvSpPr>
          <p:nvPr>
            <p:ph type="body" sz="quarter" idx="11"/>
          </p:nvPr>
        </p:nvSpPr>
        <p:spPr/>
        <p:txBody>
          <a:bodyPr>
            <a:normAutofit lnSpcReduction="10000"/>
          </a:bodyPr>
          <a:lstStyle/>
          <a:p>
            <a:endParaRPr lang="es-EC"/>
          </a:p>
        </p:txBody>
      </p:sp>
      <p:pic>
        <p:nvPicPr>
          <p:cNvPr id="5" name="Imagen 4"/>
          <p:cNvPicPr>
            <a:picLocks noChangeAspect="1"/>
          </p:cNvPicPr>
          <p:nvPr/>
        </p:nvPicPr>
        <p:blipFill>
          <a:blip r:embed="rId2"/>
          <a:stretch>
            <a:fillRect/>
          </a:stretch>
        </p:blipFill>
        <p:spPr>
          <a:xfrm>
            <a:off x="1165962" y="1107079"/>
            <a:ext cx="9918007" cy="5411367"/>
          </a:xfrm>
          <a:prstGeom prst="rect">
            <a:avLst/>
          </a:prstGeom>
        </p:spPr>
      </p:pic>
    </p:spTree>
    <p:extLst>
      <p:ext uri="{BB962C8B-B14F-4D97-AF65-F5344CB8AC3E}">
        <p14:creationId xmlns:p14="http://schemas.microsoft.com/office/powerpoint/2010/main" val="194369744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smtClean="0"/>
              <a:t>Elegibilidad </a:t>
            </a:r>
            <a:r>
              <a:rPr lang="es-ES" dirty="0"/>
              <a:t>p</a:t>
            </a:r>
            <a:r>
              <a:rPr lang="es-ES" dirty="0" smtClean="0"/>
              <a:t>or Zonal</a:t>
            </a:r>
            <a:endParaRPr lang="es-EC" dirty="0"/>
          </a:p>
        </p:txBody>
      </p:sp>
      <p:sp>
        <p:nvSpPr>
          <p:cNvPr id="4" name="Marcador de texto 3"/>
          <p:cNvSpPr>
            <a:spLocks noGrp="1"/>
          </p:cNvSpPr>
          <p:nvPr>
            <p:ph type="body" sz="quarter" idx="11"/>
          </p:nvPr>
        </p:nvSpPr>
        <p:spPr/>
        <p:txBody>
          <a:bodyPr>
            <a:normAutofit lnSpcReduction="10000"/>
          </a:bodyPr>
          <a:lstStyle/>
          <a:p>
            <a:endParaRPr lang="es-EC"/>
          </a:p>
        </p:txBody>
      </p:sp>
      <p:pic>
        <p:nvPicPr>
          <p:cNvPr id="3" name="Imagen 2"/>
          <p:cNvPicPr>
            <a:picLocks noChangeAspect="1"/>
          </p:cNvPicPr>
          <p:nvPr/>
        </p:nvPicPr>
        <p:blipFill>
          <a:blip r:embed="rId2"/>
          <a:stretch>
            <a:fillRect/>
          </a:stretch>
        </p:blipFill>
        <p:spPr>
          <a:xfrm>
            <a:off x="819555" y="1253111"/>
            <a:ext cx="10264413" cy="5265335"/>
          </a:xfrm>
          <a:prstGeom prst="rect">
            <a:avLst/>
          </a:prstGeom>
        </p:spPr>
      </p:pic>
    </p:spTree>
    <p:extLst>
      <p:ext uri="{BB962C8B-B14F-4D97-AF65-F5344CB8AC3E}">
        <p14:creationId xmlns:p14="http://schemas.microsoft.com/office/powerpoint/2010/main" val="27694747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smtClean="0"/>
              <a:t>Elegibilidad por provincia</a:t>
            </a:r>
            <a:endParaRPr lang="es-EC" dirty="0"/>
          </a:p>
        </p:txBody>
      </p:sp>
      <p:sp>
        <p:nvSpPr>
          <p:cNvPr id="4" name="Marcador de texto 3"/>
          <p:cNvSpPr>
            <a:spLocks noGrp="1"/>
          </p:cNvSpPr>
          <p:nvPr>
            <p:ph type="body" sz="quarter" idx="11"/>
          </p:nvPr>
        </p:nvSpPr>
        <p:spPr/>
        <p:txBody>
          <a:bodyPr>
            <a:normAutofit lnSpcReduction="10000"/>
          </a:bodyPr>
          <a:lstStyle/>
          <a:p>
            <a:endParaRPr lang="es-EC"/>
          </a:p>
        </p:txBody>
      </p:sp>
      <p:pic>
        <p:nvPicPr>
          <p:cNvPr id="5" name="Imagen 4"/>
          <p:cNvPicPr>
            <a:picLocks noChangeAspect="1"/>
          </p:cNvPicPr>
          <p:nvPr/>
        </p:nvPicPr>
        <p:blipFill>
          <a:blip r:embed="rId2"/>
          <a:stretch>
            <a:fillRect/>
          </a:stretch>
        </p:blipFill>
        <p:spPr>
          <a:xfrm>
            <a:off x="1151653" y="1013254"/>
            <a:ext cx="9932316" cy="5660673"/>
          </a:xfrm>
          <a:prstGeom prst="rect">
            <a:avLst/>
          </a:prstGeom>
        </p:spPr>
      </p:pic>
    </p:spTree>
    <p:extLst>
      <p:ext uri="{BB962C8B-B14F-4D97-AF65-F5344CB8AC3E}">
        <p14:creationId xmlns:p14="http://schemas.microsoft.com/office/powerpoint/2010/main" val="9400552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4427" y="217581"/>
            <a:ext cx="8810767" cy="672843"/>
          </a:xfrm>
        </p:spPr>
        <p:txBody>
          <a:bodyPr>
            <a:normAutofit fontScale="90000"/>
          </a:bodyPr>
          <a:lstStyle/>
          <a:p>
            <a:r>
              <a:rPr lang="es-ES" dirty="0" smtClean="0"/>
              <a:t>Elegibilidad por ciudad </a:t>
            </a:r>
            <a:r>
              <a:rPr lang="es-ES" dirty="0" err="1" smtClean="0"/>
              <a:t>autorepresentada</a:t>
            </a:r>
            <a:endParaRPr lang="es-EC" dirty="0"/>
          </a:p>
        </p:txBody>
      </p:sp>
      <p:sp>
        <p:nvSpPr>
          <p:cNvPr id="4" name="Marcador de texto 3"/>
          <p:cNvSpPr>
            <a:spLocks noGrp="1"/>
          </p:cNvSpPr>
          <p:nvPr>
            <p:ph type="body" sz="quarter" idx="11"/>
          </p:nvPr>
        </p:nvSpPr>
        <p:spPr/>
        <p:txBody>
          <a:bodyPr>
            <a:normAutofit lnSpcReduction="10000"/>
          </a:bodyPr>
          <a:lstStyle/>
          <a:p>
            <a:endParaRPr lang="es-EC"/>
          </a:p>
        </p:txBody>
      </p:sp>
      <p:pic>
        <p:nvPicPr>
          <p:cNvPr id="5" name="Imagen 4"/>
          <p:cNvPicPr>
            <a:picLocks noChangeAspect="1"/>
          </p:cNvPicPr>
          <p:nvPr/>
        </p:nvPicPr>
        <p:blipFill>
          <a:blip r:embed="rId2"/>
          <a:stretch>
            <a:fillRect/>
          </a:stretch>
        </p:blipFill>
        <p:spPr>
          <a:xfrm>
            <a:off x="1264209" y="949952"/>
            <a:ext cx="9639456" cy="5568494"/>
          </a:xfrm>
          <a:prstGeom prst="rect">
            <a:avLst/>
          </a:prstGeom>
        </p:spPr>
      </p:pic>
    </p:spTree>
    <p:extLst>
      <p:ext uri="{BB962C8B-B14F-4D97-AF65-F5344CB8AC3E}">
        <p14:creationId xmlns:p14="http://schemas.microsoft.com/office/powerpoint/2010/main" val="215092962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4427" y="217581"/>
            <a:ext cx="8810767" cy="672843"/>
          </a:xfrm>
        </p:spPr>
        <p:txBody>
          <a:bodyPr>
            <a:normAutofit fontScale="90000"/>
          </a:bodyPr>
          <a:lstStyle/>
          <a:p>
            <a:r>
              <a:rPr lang="es-ES" dirty="0" smtClean="0"/>
              <a:t>Elegibilidad por ciudad </a:t>
            </a:r>
            <a:r>
              <a:rPr lang="es-ES" dirty="0" err="1" smtClean="0"/>
              <a:t>autorepresentada</a:t>
            </a:r>
            <a:endParaRPr lang="es-EC" dirty="0"/>
          </a:p>
        </p:txBody>
      </p:sp>
      <p:sp>
        <p:nvSpPr>
          <p:cNvPr id="4" name="Marcador de texto 3"/>
          <p:cNvSpPr>
            <a:spLocks noGrp="1"/>
          </p:cNvSpPr>
          <p:nvPr>
            <p:ph type="body" sz="quarter" idx="11"/>
          </p:nvPr>
        </p:nvSpPr>
        <p:spPr/>
        <p:txBody>
          <a:bodyPr>
            <a:normAutofit lnSpcReduction="10000"/>
          </a:bodyPr>
          <a:lstStyle/>
          <a:p>
            <a:endParaRPr lang="es-EC"/>
          </a:p>
        </p:txBody>
      </p:sp>
      <p:graphicFrame>
        <p:nvGraphicFramePr>
          <p:cNvPr id="6" name="Tabla 5"/>
          <p:cNvGraphicFramePr>
            <a:graphicFrameLocks noGrp="1"/>
          </p:cNvGraphicFramePr>
          <p:nvPr>
            <p:extLst>
              <p:ext uri="{D42A27DB-BD31-4B8C-83A1-F6EECF244321}">
                <p14:modId xmlns:p14="http://schemas.microsoft.com/office/powerpoint/2010/main" val="3659133490"/>
              </p:ext>
            </p:extLst>
          </p:nvPr>
        </p:nvGraphicFramePr>
        <p:xfrm>
          <a:off x="2483892" y="1255596"/>
          <a:ext cx="7151426" cy="4653889"/>
        </p:xfrm>
        <a:graphic>
          <a:graphicData uri="http://schemas.openxmlformats.org/drawingml/2006/table">
            <a:tbl>
              <a:tblPr>
                <a:tableStyleId>{5C22544A-7EE6-4342-B048-85BDC9FD1C3A}</a:tableStyleId>
              </a:tblPr>
              <a:tblGrid>
                <a:gridCol w="2265042"/>
                <a:gridCol w="1221596"/>
                <a:gridCol w="1221596"/>
                <a:gridCol w="1221596"/>
                <a:gridCol w="1221596"/>
              </a:tblGrid>
              <a:tr h="430517">
                <a:tc>
                  <a:txBody>
                    <a:bodyPr/>
                    <a:lstStyle/>
                    <a:p>
                      <a:pPr algn="ctr" fontAlgn="b"/>
                      <a:r>
                        <a:rPr lang="es-EC" sz="2000" b="1" u="none" strike="noStrike" dirty="0">
                          <a:effectLst/>
                        </a:rPr>
                        <a:t>Ciudad</a:t>
                      </a:r>
                      <a:endParaRPr lang="es-EC" sz="2000" b="1" i="0" u="none" strike="noStrike" dirty="0">
                        <a:solidFill>
                          <a:srgbClr val="000000"/>
                        </a:solidFill>
                        <a:effectLst/>
                        <a:latin typeface="Calibri" panose="020F0502020204030204" pitchFamily="34" charset="0"/>
                      </a:endParaRPr>
                    </a:p>
                  </a:txBody>
                  <a:tcPr marL="9525" marR="9525" marT="9525" marB="0" anchor="b">
                    <a:solidFill>
                      <a:schemeClr val="accent1">
                        <a:lumMod val="60000"/>
                        <a:lumOff val="40000"/>
                      </a:schemeClr>
                    </a:solidFill>
                  </a:tcPr>
                </a:tc>
                <a:tc>
                  <a:txBody>
                    <a:bodyPr/>
                    <a:lstStyle/>
                    <a:p>
                      <a:pPr algn="ctr" fontAlgn="b"/>
                      <a:r>
                        <a:rPr lang="es-EC" sz="2000" b="1" u="none" strike="noStrike" dirty="0" err="1">
                          <a:effectLst/>
                        </a:rPr>
                        <a:t>ed</a:t>
                      </a:r>
                      <a:endParaRPr lang="es-EC" sz="2000" b="1" i="0" u="none" strike="noStrike" dirty="0">
                        <a:solidFill>
                          <a:srgbClr val="000000"/>
                        </a:solidFill>
                        <a:effectLst/>
                        <a:latin typeface="Calibri" panose="020F0502020204030204" pitchFamily="34" charset="0"/>
                      </a:endParaRPr>
                    </a:p>
                  </a:txBody>
                  <a:tcPr marL="9525" marR="9525" marT="9525" marB="0" anchor="b">
                    <a:solidFill>
                      <a:schemeClr val="accent1">
                        <a:lumMod val="60000"/>
                        <a:lumOff val="40000"/>
                      </a:schemeClr>
                    </a:solidFill>
                  </a:tcPr>
                </a:tc>
                <a:tc>
                  <a:txBody>
                    <a:bodyPr/>
                    <a:lstStyle/>
                    <a:p>
                      <a:pPr algn="ctr" fontAlgn="b"/>
                      <a:r>
                        <a:rPr lang="es-EC" sz="2000" b="1" u="none" strike="noStrike" dirty="0" err="1">
                          <a:effectLst/>
                        </a:rPr>
                        <a:t>ne</a:t>
                      </a:r>
                      <a:endParaRPr lang="es-EC" sz="2000" b="1" i="0" u="none" strike="noStrike" dirty="0">
                        <a:solidFill>
                          <a:srgbClr val="000000"/>
                        </a:solidFill>
                        <a:effectLst/>
                        <a:latin typeface="Calibri" panose="020F0502020204030204" pitchFamily="34" charset="0"/>
                      </a:endParaRPr>
                    </a:p>
                  </a:txBody>
                  <a:tcPr marL="9525" marR="9525" marT="9525" marB="0" anchor="b">
                    <a:solidFill>
                      <a:schemeClr val="accent1">
                        <a:lumMod val="60000"/>
                        <a:lumOff val="40000"/>
                      </a:schemeClr>
                    </a:solidFill>
                  </a:tcPr>
                </a:tc>
                <a:tc>
                  <a:txBody>
                    <a:bodyPr/>
                    <a:lstStyle/>
                    <a:p>
                      <a:pPr algn="ctr" fontAlgn="b"/>
                      <a:r>
                        <a:rPr lang="es-EC" sz="2000" b="1" u="none" strike="noStrike" dirty="0" err="1">
                          <a:effectLst/>
                        </a:rPr>
                        <a:t>nr</a:t>
                      </a:r>
                      <a:endParaRPr lang="es-EC" sz="2000" b="1" i="0" u="none" strike="noStrike" dirty="0">
                        <a:solidFill>
                          <a:srgbClr val="000000"/>
                        </a:solidFill>
                        <a:effectLst/>
                        <a:latin typeface="Calibri" panose="020F0502020204030204" pitchFamily="34" charset="0"/>
                      </a:endParaRPr>
                    </a:p>
                  </a:txBody>
                  <a:tcPr marL="9525" marR="9525" marT="9525" marB="0" anchor="b">
                    <a:solidFill>
                      <a:schemeClr val="accent1">
                        <a:lumMod val="60000"/>
                        <a:lumOff val="40000"/>
                      </a:schemeClr>
                    </a:solidFill>
                  </a:tcPr>
                </a:tc>
                <a:tc>
                  <a:txBody>
                    <a:bodyPr/>
                    <a:lstStyle/>
                    <a:p>
                      <a:pPr algn="ctr" fontAlgn="b"/>
                      <a:r>
                        <a:rPr lang="es-EC" sz="2000" b="1" u="none" strike="noStrike" dirty="0">
                          <a:effectLst/>
                        </a:rPr>
                        <a:t>re</a:t>
                      </a:r>
                      <a:endParaRPr lang="es-EC" sz="2000" b="1" i="0" u="none" strike="noStrike" dirty="0">
                        <a:solidFill>
                          <a:srgbClr val="000000"/>
                        </a:solidFill>
                        <a:effectLst/>
                        <a:latin typeface="Calibri" panose="020F0502020204030204" pitchFamily="34" charset="0"/>
                      </a:endParaRPr>
                    </a:p>
                  </a:txBody>
                  <a:tcPr marL="9525" marR="9525" marT="9525" marB="0" anchor="b">
                    <a:solidFill>
                      <a:schemeClr val="accent1">
                        <a:lumMod val="60000"/>
                        <a:lumOff val="40000"/>
                      </a:schemeClr>
                    </a:solidFill>
                  </a:tcPr>
                </a:tc>
              </a:tr>
              <a:tr h="430517">
                <a:tc>
                  <a:txBody>
                    <a:bodyPr/>
                    <a:lstStyle/>
                    <a:p>
                      <a:pPr algn="ctr" fontAlgn="b"/>
                      <a:r>
                        <a:rPr lang="es-EC" sz="2000" u="none" strike="noStrike">
                          <a:effectLst/>
                        </a:rPr>
                        <a:t>AMBATO</a:t>
                      </a:r>
                      <a:endParaRPr lang="es-EC" sz="20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s-EC" sz="2000" b="0" i="0" u="none" strike="noStrike" dirty="0">
                          <a:solidFill>
                            <a:srgbClr val="000000"/>
                          </a:solidFill>
                          <a:effectLst/>
                          <a:latin typeface="Calibri" panose="020F0502020204030204" pitchFamily="34" charset="0"/>
                        </a:rPr>
                        <a:t>2,32</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3,19</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4,64</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89,86</a:t>
                      </a:r>
                    </a:p>
                  </a:txBody>
                  <a:tcPr marL="9525" marR="9525" marT="9525" marB="0" anchor="b"/>
                </a:tc>
              </a:tr>
              <a:tr h="430517">
                <a:tc>
                  <a:txBody>
                    <a:bodyPr/>
                    <a:lstStyle/>
                    <a:p>
                      <a:pPr algn="ctr" fontAlgn="b"/>
                      <a:r>
                        <a:rPr lang="es-EC" sz="2000" u="none" strike="noStrike">
                          <a:effectLst/>
                        </a:rPr>
                        <a:t>CUENCA</a:t>
                      </a:r>
                      <a:endParaRPr lang="es-EC" sz="20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10,58</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3,34</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13,93</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72,14</a:t>
                      </a:r>
                    </a:p>
                  </a:txBody>
                  <a:tcPr marL="9525" marR="9525" marT="9525" marB="0" anchor="b">
                    <a:solidFill>
                      <a:schemeClr val="accent2"/>
                    </a:solidFill>
                  </a:tcPr>
                </a:tc>
              </a:tr>
              <a:tr h="430517">
                <a:tc>
                  <a:txBody>
                    <a:bodyPr/>
                    <a:lstStyle/>
                    <a:p>
                      <a:pPr algn="ctr" fontAlgn="b"/>
                      <a:r>
                        <a:rPr lang="es-EC" sz="2000" u="none" strike="noStrike">
                          <a:effectLst/>
                        </a:rPr>
                        <a:t>ESMERALDAS_c</a:t>
                      </a:r>
                      <a:endParaRPr lang="es-EC" sz="20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4,64</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3,34</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6,68</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85,34</a:t>
                      </a:r>
                    </a:p>
                  </a:txBody>
                  <a:tcPr marL="9525" marR="9525" marT="9525" marB="0" anchor="b"/>
                </a:tc>
              </a:tr>
              <a:tr h="430517">
                <a:tc>
                  <a:txBody>
                    <a:bodyPr/>
                    <a:lstStyle/>
                    <a:p>
                      <a:pPr algn="ctr" fontAlgn="b"/>
                      <a:r>
                        <a:rPr lang="es-EC" sz="2000" u="none" strike="noStrike">
                          <a:effectLst/>
                        </a:rPr>
                        <a:t>GUAYAQUIL</a:t>
                      </a:r>
                      <a:endParaRPr lang="es-EC" sz="20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5,90</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8,26</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12,45</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73,39</a:t>
                      </a:r>
                    </a:p>
                  </a:txBody>
                  <a:tcPr marL="9525" marR="9525" marT="9525" marB="0" anchor="b">
                    <a:solidFill>
                      <a:schemeClr val="accent2"/>
                    </a:solidFill>
                  </a:tcPr>
                </a:tc>
              </a:tr>
              <a:tr h="430517">
                <a:tc>
                  <a:txBody>
                    <a:bodyPr/>
                    <a:lstStyle/>
                    <a:p>
                      <a:pPr algn="ctr" fontAlgn="b"/>
                      <a:r>
                        <a:rPr lang="es-EC" sz="2000" u="none" strike="noStrike">
                          <a:effectLst/>
                        </a:rPr>
                        <a:t>LOJA_c</a:t>
                      </a:r>
                      <a:endParaRPr lang="es-EC" sz="20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3,79</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3,60</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7,39</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85,23</a:t>
                      </a:r>
                    </a:p>
                  </a:txBody>
                  <a:tcPr marL="9525" marR="9525" marT="9525" marB="0" anchor="b"/>
                </a:tc>
              </a:tr>
              <a:tr h="430517">
                <a:tc>
                  <a:txBody>
                    <a:bodyPr/>
                    <a:lstStyle/>
                    <a:p>
                      <a:pPr algn="ctr" fontAlgn="b"/>
                      <a:r>
                        <a:rPr lang="es-EC" sz="2000" u="none" strike="noStrike">
                          <a:effectLst/>
                        </a:rPr>
                        <a:t>MACHALA</a:t>
                      </a:r>
                      <a:endParaRPr lang="es-EC" sz="20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4,37</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5,28</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4,74</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85,61</a:t>
                      </a:r>
                    </a:p>
                  </a:txBody>
                  <a:tcPr marL="9525" marR="9525" marT="9525" marB="0" anchor="b"/>
                </a:tc>
              </a:tr>
              <a:tr h="430517">
                <a:tc>
                  <a:txBody>
                    <a:bodyPr/>
                    <a:lstStyle/>
                    <a:p>
                      <a:pPr algn="ctr" fontAlgn="b"/>
                      <a:r>
                        <a:rPr lang="es-EC" sz="2000" u="none" strike="noStrike">
                          <a:effectLst/>
                        </a:rPr>
                        <a:t>MANTA</a:t>
                      </a:r>
                      <a:endParaRPr lang="es-EC" sz="20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5,87</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8,64</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7,77</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77,72</a:t>
                      </a:r>
                    </a:p>
                  </a:txBody>
                  <a:tcPr marL="9525" marR="9525" marT="9525" marB="0" anchor="b">
                    <a:solidFill>
                      <a:schemeClr val="accent2"/>
                    </a:solidFill>
                  </a:tcPr>
                </a:tc>
              </a:tr>
              <a:tr h="430517">
                <a:tc>
                  <a:txBody>
                    <a:bodyPr/>
                    <a:lstStyle/>
                    <a:p>
                      <a:pPr algn="ctr" fontAlgn="b"/>
                      <a:r>
                        <a:rPr lang="es-EC" sz="2000" u="none" strike="noStrike">
                          <a:effectLst/>
                        </a:rPr>
                        <a:t>QUITO</a:t>
                      </a:r>
                      <a:endParaRPr lang="es-EC" sz="20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9,76</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4,67</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17,89</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67,68</a:t>
                      </a:r>
                    </a:p>
                  </a:txBody>
                  <a:tcPr marL="9525" marR="9525" marT="9525" marB="0" anchor="b">
                    <a:solidFill>
                      <a:srgbClr val="FF0000"/>
                    </a:solidFill>
                  </a:tcPr>
                </a:tc>
              </a:tr>
              <a:tr h="779236">
                <a:tc>
                  <a:txBody>
                    <a:bodyPr/>
                    <a:lstStyle/>
                    <a:p>
                      <a:pPr algn="ctr" fontAlgn="b"/>
                      <a:r>
                        <a:rPr lang="es-EC" sz="2000" u="none" strike="noStrike">
                          <a:effectLst/>
                        </a:rPr>
                        <a:t>SANTO DOMINGO</a:t>
                      </a:r>
                      <a:endParaRPr lang="es-EC" sz="20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4,86</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10,25</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9,89</a:t>
                      </a:r>
                    </a:p>
                  </a:txBody>
                  <a:tcPr marL="9525" marR="9525" marT="9525" marB="0" anchor="b"/>
                </a:tc>
                <a:tc>
                  <a:txBody>
                    <a:bodyPr/>
                    <a:lstStyle/>
                    <a:p>
                      <a:pPr algn="ctr" fontAlgn="b"/>
                      <a:r>
                        <a:rPr lang="es-EC" sz="2000" b="0" i="0" u="none" strike="noStrike" dirty="0">
                          <a:solidFill>
                            <a:srgbClr val="000000"/>
                          </a:solidFill>
                          <a:effectLst/>
                          <a:latin typeface="Calibri" panose="020F0502020204030204" pitchFamily="34" charset="0"/>
                        </a:rPr>
                        <a:t>75,00</a:t>
                      </a:r>
                    </a:p>
                  </a:txBody>
                  <a:tcPr marL="9525" marR="9525" marT="9525" marB="0" anchor="b">
                    <a:solidFill>
                      <a:schemeClr val="accent2"/>
                    </a:solidFill>
                  </a:tcPr>
                </a:tc>
              </a:tr>
            </a:tbl>
          </a:graphicData>
        </a:graphic>
      </p:graphicFrame>
    </p:spTree>
    <p:extLst>
      <p:ext uri="{BB962C8B-B14F-4D97-AF65-F5344CB8AC3E}">
        <p14:creationId xmlns:p14="http://schemas.microsoft.com/office/powerpoint/2010/main" val="257212058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4427" y="217581"/>
            <a:ext cx="8810767" cy="672843"/>
          </a:xfrm>
        </p:spPr>
        <p:txBody>
          <a:bodyPr>
            <a:normAutofit/>
          </a:bodyPr>
          <a:lstStyle/>
          <a:p>
            <a:r>
              <a:rPr lang="es-ES" dirty="0" smtClean="0"/>
              <a:t>Elegibilidad “resto-provincia”</a:t>
            </a:r>
            <a:endParaRPr lang="es-EC" dirty="0"/>
          </a:p>
        </p:txBody>
      </p:sp>
      <p:sp>
        <p:nvSpPr>
          <p:cNvPr id="4" name="Marcador de texto 3"/>
          <p:cNvSpPr>
            <a:spLocks noGrp="1"/>
          </p:cNvSpPr>
          <p:nvPr>
            <p:ph type="body" sz="quarter" idx="11"/>
          </p:nvPr>
        </p:nvSpPr>
        <p:spPr/>
        <p:txBody>
          <a:bodyPr>
            <a:normAutofit lnSpcReduction="10000"/>
          </a:bodyPr>
          <a:lstStyle/>
          <a:p>
            <a:endParaRPr lang="es-EC"/>
          </a:p>
        </p:txBody>
      </p:sp>
      <p:pic>
        <p:nvPicPr>
          <p:cNvPr id="6" name="Imagen 5"/>
          <p:cNvPicPr>
            <a:picLocks noChangeAspect="1"/>
          </p:cNvPicPr>
          <p:nvPr/>
        </p:nvPicPr>
        <p:blipFill>
          <a:blip r:embed="rId2"/>
          <a:stretch>
            <a:fillRect/>
          </a:stretch>
        </p:blipFill>
        <p:spPr>
          <a:xfrm>
            <a:off x="674427" y="952500"/>
            <a:ext cx="10517314" cy="5692999"/>
          </a:xfrm>
          <a:prstGeom prst="rect">
            <a:avLst/>
          </a:prstGeom>
        </p:spPr>
      </p:pic>
    </p:spTree>
    <p:extLst>
      <p:ext uri="{BB962C8B-B14F-4D97-AF65-F5344CB8AC3E}">
        <p14:creationId xmlns:p14="http://schemas.microsoft.com/office/powerpoint/2010/main" val="269232648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4427" y="217581"/>
            <a:ext cx="8810767" cy="672843"/>
          </a:xfrm>
        </p:spPr>
        <p:txBody>
          <a:bodyPr>
            <a:normAutofit/>
          </a:bodyPr>
          <a:lstStyle/>
          <a:p>
            <a:r>
              <a:rPr lang="es-ES" dirty="0" smtClean="0"/>
              <a:t>Elegibilidad “resto-provincia”</a:t>
            </a:r>
            <a:endParaRPr lang="es-EC" dirty="0"/>
          </a:p>
        </p:txBody>
      </p:sp>
      <p:sp>
        <p:nvSpPr>
          <p:cNvPr id="4" name="Marcador de texto 3"/>
          <p:cNvSpPr>
            <a:spLocks noGrp="1"/>
          </p:cNvSpPr>
          <p:nvPr>
            <p:ph type="body" sz="quarter" idx="11"/>
          </p:nvPr>
        </p:nvSpPr>
        <p:spPr/>
        <p:txBody>
          <a:bodyPr>
            <a:normAutofit lnSpcReduction="10000"/>
          </a:bodyPr>
          <a:lstStyle/>
          <a:p>
            <a:endParaRPr lang="es-EC"/>
          </a:p>
        </p:txBody>
      </p:sp>
      <p:graphicFrame>
        <p:nvGraphicFramePr>
          <p:cNvPr id="3" name="Tabla 2"/>
          <p:cNvGraphicFramePr>
            <a:graphicFrameLocks noGrp="1"/>
          </p:cNvGraphicFramePr>
          <p:nvPr>
            <p:extLst>
              <p:ext uri="{D42A27DB-BD31-4B8C-83A1-F6EECF244321}">
                <p14:modId xmlns:p14="http://schemas.microsoft.com/office/powerpoint/2010/main" val="2106249013"/>
              </p:ext>
            </p:extLst>
          </p:nvPr>
        </p:nvGraphicFramePr>
        <p:xfrm>
          <a:off x="2961565" y="1310180"/>
          <a:ext cx="6523630" cy="4884560"/>
        </p:xfrm>
        <a:graphic>
          <a:graphicData uri="http://schemas.openxmlformats.org/drawingml/2006/table">
            <a:tbl>
              <a:tblPr>
                <a:tableStyleId>{5C22544A-7EE6-4342-B048-85BDC9FD1C3A}</a:tableStyleId>
              </a:tblPr>
              <a:tblGrid>
                <a:gridCol w="1304726"/>
                <a:gridCol w="1304726"/>
                <a:gridCol w="1304726"/>
                <a:gridCol w="1304726"/>
                <a:gridCol w="1304726"/>
              </a:tblGrid>
              <a:tr h="488456">
                <a:tc>
                  <a:txBody>
                    <a:bodyPr/>
                    <a:lstStyle/>
                    <a:p>
                      <a:pPr algn="ctr" fontAlgn="b"/>
                      <a:r>
                        <a:rPr lang="es-MX" sz="2000" b="1" i="0" u="none" strike="noStrike" dirty="0" smtClean="0">
                          <a:solidFill>
                            <a:schemeClr val="dk1"/>
                          </a:solidFill>
                          <a:effectLst/>
                          <a:latin typeface="+mn-lt"/>
                        </a:rPr>
                        <a:t>Provincia</a:t>
                      </a:r>
                      <a:endParaRPr lang="es-EC" sz="2000" b="1" i="0" u="none" strike="noStrike" dirty="0">
                        <a:solidFill>
                          <a:srgbClr val="000000"/>
                        </a:solidFill>
                        <a:effectLst/>
                        <a:latin typeface="Calibri" panose="020F0502020204030204" pitchFamily="34" charset="0"/>
                      </a:endParaRPr>
                    </a:p>
                  </a:txBody>
                  <a:tcPr marL="9525" marR="9525" marT="9525" marB="0" anchor="ctr">
                    <a:solidFill>
                      <a:schemeClr val="accent1">
                        <a:lumMod val="60000"/>
                        <a:lumOff val="40000"/>
                      </a:schemeClr>
                    </a:solidFill>
                  </a:tcPr>
                </a:tc>
                <a:tc>
                  <a:txBody>
                    <a:bodyPr/>
                    <a:lstStyle/>
                    <a:p>
                      <a:pPr algn="ctr" fontAlgn="b"/>
                      <a:r>
                        <a:rPr lang="es-EC" sz="2000" b="1" u="none" strike="noStrike" dirty="0" err="1">
                          <a:effectLst/>
                        </a:rPr>
                        <a:t>ed</a:t>
                      </a:r>
                      <a:endParaRPr lang="es-EC" sz="2000" b="1" i="0" u="none" strike="noStrike" dirty="0">
                        <a:solidFill>
                          <a:srgbClr val="000000"/>
                        </a:solidFill>
                        <a:effectLst/>
                        <a:latin typeface="Calibri" panose="020F0502020204030204" pitchFamily="34" charset="0"/>
                      </a:endParaRPr>
                    </a:p>
                  </a:txBody>
                  <a:tcPr marL="9525" marR="9525" marT="9525" marB="0" anchor="ctr">
                    <a:solidFill>
                      <a:schemeClr val="accent1">
                        <a:lumMod val="60000"/>
                        <a:lumOff val="40000"/>
                      </a:schemeClr>
                    </a:solidFill>
                  </a:tcPr>
                </a:tc>
                <a:tc>
                  <a:txBody>
                    <a:bodyPr/>
                    <a:lstStyle/>
                    <a:p>
                      <a:pPr algn="ctr" fontAlgn="b"/>
                      <a:r>
                        <a:rPr lang="es-EC" sz="2000" b="1" u="none" strike="noStrike" dirty="0" err="1">
                          <a:effectLst/>
                        </a:rPr>
                        <a:t>ne</a:t>
                      </a:r>
                      <a:endParaRPr lang="es-EC" sz="2000" b="1" i="0" u="none" strike="noStrike" dirty="0">
                        <a:solidFill>
                          <a:srgbClr val="000000"/>
                        </a:solidFill>
                        <a:effectLst/>
                        <a:latin typeface="Calibri" panose="020F0502020204030204" pitchFamily="34" charset="0"/>
                      </a:endParaRPr>
                    </a:p>
                  </a:txBody>
                  <a:tcPr marL="9525" marR="9525" marT="9525" marB="0" anchor="ctr">
                    <a:solidFill>
                      <a:schemeClr val="accent1">
                        <a:lumMod val="60000"/>
                        <a:lumOff val="40000"/>
                      </a:schemeClr>
                    </a:solidFill>
                  </a:tcPr>
                </a:tc>
                <a:tc>
                  <a:txBody>
                    <a:bodyPr/>
                    <a:lstStyle/>
                    <a:p>
                      <a:pPr algn="ctr" fontAlgn="b"/>
                      <a:r>
                        <a:rPr lang="es-EC" sz="2000" b="1" u="none" strike="noStrike" dirty="0" err="1">
                          <a:effectLst/>
                        </a:rPr>
                        <a:t>nr</a:t>
                      </a:r>
                      <a:endParaRPr lang="es-EC" sz="2000" b="1" i="0" u="none" strike="noStrike" dirty="0">
                        <a:solidFill>
                          <a:srgbClr val="000000"/>
                        </a:solidFill>
                        <a:effectLst/>
                        <a:latin typeface="Calibri" panose="020F0502020204030204" pitchFamily="34" charset="0"/>
                      </a:endParaRPr>
                    </a:p>
                  </a:txBody>
                  <a:tcPr marL="9525" marR="9525" marT="9525" marB="0" anchor="ctr">
                    <a:solidFill>
                      <a:schemeClr val="accent1">
                        <a:lumMod val="60000"/>
                        <a:lumOff val="40000"/>
                      </a:schemeClr>
                    </a:solidFill>
                  </a:tcPr>
                </a:tc>
                <a:tc>
                  <a:txBody>
                    <a:bodyPr/>
                    <a:lstStyle/>
                    <a:p>
                      <a:pPr algn="ctr" fontAlgn="b"/>
                      <a:r>
                        <a:rPr lang="es-EC" sz="2000" b="1" u="none" strike="noStrike" dirty="0">
                          <a:effectLst/>
                        </a:rPr>
                        <a:t>re</a:t>
                      </a:r>
                      <a:endParaRPr lang="es-EC" sz="2000" b="1" i="0" u="none" strike="noStrike" dirty="0">
                        <a:solidFill>
                          <a:srgbClr val="000000"/>
                        </a:solidFill>
                        <a:effectLst/>
                        <a:latin typeface="Calibri" panose="020F0502020204030204" pitchFamily="34" charset="0"/>
                      </a:endParaRPr>
                    </a:p>
                  </a:txBody>
                  <a:tcPr marL="9525" marR="9525" marT="9525" marB="0" anchor="ctr">
                    <a:solidFill>
                      <a:schemeClr val="accent1">
                        <a:lumMod val="60000"/>
                        <a:lumOff val="40000"/>
                      </a:schemeClr>
                    </a:solidFill>
                  </a:tcPr>
                </a:tc>
              </a:tr>
              <a:tr h="488456">
                <a:tc>
                  <a:txBody>
                    <a:bodyPr/>
                    <a:lstStyle/>
                    <a:p>
                      <a:pPr algn="ctr" fontAlgn="b"/>
                      <a:r>
                        <a:rPr lang="es-EC" sz="2000" u="none" strike="noStrike" dirty="0">
                          <a:effectLst/>
                        </a:rPr>
                        <a:t>01</a:t>
                      </a:r>
                      <a:endParaRPr lang="es-EC" sz="20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s-EC" sz="2000" b="0" i="0" u="none" strike="noStrike" dirty="0">
                          <a:solidFill>
                            <a:srgbClr val="000000"/>
                          </a:solidFill>
                          <a:effectLst/>
                          <a:latin typeface="Calibri" panose="020F0502020204030204" pitchFamily="34" charset="0"/>
                        </a:rPr>
                        <a:t>1,44</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3,07</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3,79</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91,7</a:t>
                      </a:r>
                    </a:p>
                  </a:txBody>
                  <a:tcPr marL="9525" marR="9525" marT="9525" marB="0" anchor="b"/>
                </a:tc>
              </a:tr>
              <a:tr h="488456">
                <a:tc>
                  <a:txBody>
                    <a:bodyPr/>
                    <a:lstStyle/>
                    <a:p>
                      <a:pPr algn="ctr" fontAlgn="b"/>
                      <a:r>
                        <a:rPr lang="es-EC" sz="2000" u="none" strike="noStrike">
                          <a:effectLst/>
                        </a:rPr>
                        <a:t>07</a:t>
                      </a:r>
                      <a:endParaRPr lang="es-EC" sz="20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2,7</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3,72</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3,38</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90,2</a:t>
                      </a:r>
                    </a:p>
                  </a:txBody>
                  <a:tcPr marL="9525" marR="9525" marT="9525" marB="0" anchor="b"/>
                </a:tc>
              </a:tr>
              <a:tr h="488456">
                <a:tc>
                  <a:txBody>
                    <a:bodyPr/>
                    <a:lstStyle/>
                    <a:p>
                      <a:pPr algn="ctr" fontAlgn="b"/>
                      <a:r>
                        <a:rPr lang="es-EC" sz="2000" u="none" strike="noStrike">
                          <a:effectLst/>
                        </a:rPr>
                        <a:t>08</a:t>
                      </a:r>
                      <a:endParaRPr lang="es-EC" sz="20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2,2</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2,86</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2,64</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92,31</a:t>
                      </a:r>
                    </a:p>
                  </a:txBody>
                  <a:tcPr marL="9525" marR="9525" marT="9525" marB="0" anchor="b"/>
                </a:tc>
              </a:tr>
              <a:tr h="488456">
                <a:tc>
                  <a:txBody>
                    <a:bodyPr/>
                    <a:lstStyle/>
                    <a:p>
                      <a:pPr algn="ctr" fontAlgn="b"/>
                      <a:r>
                        <a:rPr lang="es-EC" sz="2000" u="none" strike="noStrike">
                          <a:effectLst/>
                        </a:rPr>
                        <a:t>09</a:t>
                      </a:r>
                      <a:endParaRPr lang="es-EC" sz="20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2,48</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5,3</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4,97</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87,25</a:t>
                      </a:r>
                    </a:p>
                  </a:txBody>
                  <a:tcPr marL="9525" marR="9525" marT="9525" marB="0" anchor="b"/>
                </a:tc>
              </a:tr>
              <a:tr h="488456">
                <a:tc>
                  <a:txBody>
                    <a:bodyPr/>
                    <a:lstStyle/>
                    <a:p>
                      <a:pPr algn="ctr" fontAlgn="b"/>
                      <a:r>
                        <a:rPr lang="es-EC" sz="2000" u="none" strike="noStrike">
                          <a:effectLst/>
                        </a:rPr>
                        <a:t>11</a:t>
                      </a:r>
                      <a:endParaRPr lang="es-EC" sz="20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1,35</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4,5</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1,13</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93,02</a:t>
                      </a:r>
                    </a:p>
                  </a:txBody>
                  <a:tcPr marL="9525" marR="9525" marT="9525" marB="0" anchor="b"/>
                </a:tc>
              </a:tr>
              <a:tr h="488456">
                <a:tc>
                  <a:txBody>
                    <a:bodyPr/>
                    <a:lstStyle/>
                    <a:p>
                      <a:pPr algn="ctr" fontAlgn="b"/>
                      <a:r>
                        <a:rPr lang="es-EC" sz="2000" u="none" strike="noStrike">
                          <a:effectLst/>
                        </a:rPr>
                        <a:t>13</a:t>
                      </a:r>
                      <a:endParaRPr lang="es-EC" sz="20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4,12</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6,11</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5,11</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84,66</a:t>
                      </a:r>
                    </a:p>
                  </a:txBody>
                  <a:tcPr marL="9525" marR="9525" marT="9525" marB="0" anchor="b"/>
                </a:tc>
              </a:tr>
              <a:tr h="488456">
                <a:tc>
                  <a:txBody>
                    <a:bodyPr/>
                    <a:lstStyle/>
                    <a:p>
                      <a:pPr algn="ctr" fontAlgn="b"/>
                      <a:r>
                        <a:rPr lang="es-EC" sz="2000" u="none" strike="noStrike">
                          <a:effectLst/>
                        </a:rPr>
                        <a:t>17</a:t>
                      </a:r>
                      <a:endParaRPr lang="es-EC" sz="20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4,77</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2,93</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13,12</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79,18</a:t>
                      </a:r>
                    </a:p>
                  </a:txBody>
                  <a:tcPr marL="9525" marR="9525" marT="9525" marB="0" anchor="b">
                    <a:solidFill>
                      <a:srgbClr val="FF0000"/>
                    </a:solidFill>
                  </a:tcPr>
                </a:tc>
              </a:tr>
              <a:tr h="488456">
                <a:tc>
                  <a:txBody>
                    <a:bodyPr/>
                    <a:lstStyle/>
                    <a:p>
                      <a:pPr algn="ctr" fontAlgn="b"/>
                      <a:r>
                        <a:rPr lang="es-EC" sz="2000" u="none" strike="noStrike">
                          <a:effectLst/>
                        </a:rPr>
                        <a:t>18</a:t>
                      </a:r>
                      <a:endParaRPr lang="es-EC" sz="20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0,62</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1,56</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1,56</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96,27</a:t>
                      </a:r>
                    </a:p>
                  </a:txBody>
                  <a:tcPr marL="9525" marR="9525" marT="9525" marB="0" anchor="b"/>
                </a:tc>
              </a:tr>
              <a:tr h="488456">
                <a:tc>
                  <a:txBody>
                    <a:bodyPr/>
                    <a:lstStyle/>
                    <a:p>
                      <a:pPr algn="ctr" fontAlgn="b"/>
                      <a:r>
                        <a:rPr lang="es-EC" sz="2000" u="none" strike="noStrike">
                          <a:effectLst/>
                        </a:rPr>
                        <a:t>23</a:t>
                      </a:r>
                      <a:endParaRPr lang="es-EC" sz="20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3,33</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6,67</a:t>
                      </a:r>
                    </a:p>
                  </a:txBody>
                  <a:tcPr marL="9525" marR="9525" marT="9525" marB="0" anchor="b"/>
                </a:tc>
                <a:tc>
                  <a:txBody>
                    <a:bodyPr/>
                    <a:lstStyle/>
                    <a:p>
                      <a:pPr algn="ctr" fontAlgn="b"/>
                      <a:r>
                        <a:rPr lang="es-EC" sz="2000" b="0" i="0" u="none" strike="noStrike">
                          <a:solidFill>
                            <a:srgbClr val="000000"/>
                          </a:solidFill>
                          <a:effectLst/>
                          <a:latin typeface="Calibri" panose="020F0502020204030204" pitchFamily="34" charset="0"/>
                        </a:rPr>
                        <a:t>4,17</a:t>
                      </a:r>
                    </a:p>
                  </a:txBody>
                  <a:tcPr marL="9525" marR="9525" marT="9525" marB="0" anchor="b"/>
                </a:tc>
                <a:tc>
                  <a:txBody>
                    <a:bodyPr/>
                    <a:lstStyle/>
                    <a:p>
                      <a:pPr algn="ctr" fontAlgn="b"/>
                      <a:r>
                        <a:rPr lang="es-EC" sz="2000" b="0" i="0" u="none" strike="noStrike" dirty="0">
                          <a:solidFill>
                            <a:srgbClr val="000000"/>
                          </a:solidFill>
                          <a:effectLst/>
                          <a:latin typeface="Calibri" panose="020F0502020204030204" pitchFamily="34" charset="0"/>
                        </a:rPr>
                        <a:t>85,83</a:t>
                      </a:r>
                    </a:p>
                  </a:txBody>
                  <a:tcPr marL="9525" marR="9525" marT="9525" marB="0" anchor="b"/>
                </a:tc>
              </a:tr>
            </a:tbl>
          </a:graphicData>
        </a:graphic>
      </p:graphicFrame>
    </p:spTree>
    <p:extLst>
      <p:ext uri="{BB962C8B-B14F-4D97-AF65-F5344CB8AC3E}">
        <p14:creationId xmlns:p14="http://schemas.microsoft.com/office/powerpoint/2010/main" val="164472903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smtClean="0"/>
              <a:t>Tasas Elegibilidad</a:t>
            </a:r>
            <a:endParaRPr lang="es-EC" dirty="0"/>
          </a:p>
        </p:txBody>
      </p:sp>
      <p:sp>
        <p:nvSpPr>
          <p:cNvPr id="4" name="Marcador de texto 3"/>
          <p:cNvSpPr>
            <a:spLocks noGrp="1"/>
          </p:cNvSpPr>
          <p:nvPr>
            <p:ph type="body" sz="quarter" idx="11"/>
          </p:nvPr>
        </p:nvSpPr>
        <p:spPr/>
        <p:txBody>
          <a:bodyPr>
            <a:normAutofit lnSpcReduction="10000"/>
          </a:bodyPr>
          <a:lstStyle/>
          <a:p>
            <a:endParaRPr lang="es-EC"/>
          </a:p>
        </p:txBody>
      </p:sp>
      <p:pic>
        <p:nvPicPr>
          <p:cNvPr id="3" name="Imagen 2"/>
          <p:cNvPicPr>
            <a:picLocks noChangeAspect="1"/>
          </p:cNvPicPr>
          <p:nvPr/>
        </p:nvPicPr>
        <p:blipFill>
          <a:blip r:embed="rId2"/>
          <a:stretch>
            <a:fillRect/>
          </a:stretch>
        </p:blipFill>
        <p:spPr>
          <a:xfrm>
            <a:off x="838200" y="1494042"/>
            <a:ext cx="9656833" cy="5024404"/>
          </a:xfrm>
          <a:prstGeom prst="rect">
            <a:avLst/>
          </a:prstGeom>
        </p:spPr>
      </p:pic>
    </p:spTree>
    <p:extLst>
      <p:ext uri="{BB962C8B-B14F-4D97-AF65-F5344CB8AC3E}">
        <p14:creationId xmlns:p14="http://schemas.microsoft.com/office/powerpoint/2010/main" val="191590490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smtClean="0"/>
              <a:t>Introducción</a:t>
            </a:r>
            <a:endParaRPr lang="es-EC" dirty="0"/>
          </a:p>
        </p:txBody>
      </p:sp>
      <p:sp>
        <p:nvSpPr>
          <p:cNvPr id="3" name="Marcador de texto 2"/>
          <p:cNvSpPr>
            <a:spLocks noGrp="1"/>
          </p:cNvSpPr>
          <p:nvPr>
            <p:ph type="body" sz="quarter" idx="11"/>
          </p:nvPr>
        </p:nvSpPr>
        <p:spPr/>
        <p:txBody>
          <a:bodyPr/>
          <a:lstStyle/>
          <a:p>
            <a:endParaRPr lang="es-EC" dirty="0"/>
          </a:p>
        </p:txBody>
      </p:sp>
      <p:sp>
        <p:nvSpPr>
          <p:cNvPr id="4" name="Marcador de texto 3"/>
          <p:cNvSpPr>
            <a:spLocks noGrp="1"/>
          </p:cNvSpPr>
          <p:nvPr>
            <p:ph type="body" sz="quarter" idx="12"/>
          </p:nvPr>
        </p:nvSpPr>
        <p:spPr/>
        <p:txBody>
          <a:bodyPr/>
          <a:lstStyle/>
          <a:p>
            <a:endParaRPr lang="es-EC" dirty="0"/>
          </a:p>
        </p:txBody>
      </p:sp>
      <p:sp>
        <p:nvSpPr>
          <p:cNvPr id="5" name="Marcador de texto 4"/>
          <p:cNvSpPr>
            <a:spLocks noGrp="1"/>
          </p:cNvSpPr>
          <p:nvPr>
            <p:ph type="body" sz="quarter" idx="13"/>
          </p:nvPr>
        </p:nvSpPr>
        <p:spPr/>
        <p:txBody>
          <a:bodyPr/>
          <a:lstStyle/>
          <a:p>
            <a:endParaRPr lang="es-EC"/>
          </a:p>
        </p:txBody>
      </p:sp>
    </p:spTree>
    <p:extLst>
      <p:ext uri="{BB962C8B-B14F-4D97-AF65-F5344CB8AC3E}">
        <p14:creationId xmlns:p14="http://schemas.microsoft.com/office/powerpoint/2010/main" val="193686718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smtClean="0"/>
              <a:t>Efectividad por UPM</a:t>
            </a:r>
            <a:endParaRPr lang="es-EC" dirty="0"/>
          </a:p>
        </p:txBody>
      </p:sp>
      <p:sp>
        <p:nvSpPr>
          <p:cNvPr id="4" name="Marcador de texto 3"/>
          <p:cNvSpPr>
            <a:spLocks noGrp="1"/>
          </p:cNvSpPr>
          <p:nvPr>
            <p:ph type="body" sz="quarter" idx="11"/>
          </p:nvPr>
        </p:nvSpPr>
        <p:spPr/>
        <p:txBody>
          <a:bodyPr>
            <a:normAutofit lnSpcReduction="10000"/>
          </a:bodyPr>
          <a:lstStyle/>
          <a:p>
            <a:endParaRPr lang="es-EC"/>
          </a:p>
        </p:txBody>
      </p:sp>
      <p:pic>
        <p:nvPicPr>
          <p:cNvPr id="3" name="Imagen 2"/>
          <p:cNvPicPr>
            <a:picLocks noChangeAspect="1"/>
          </p:cNvPicPr>
          <p:nvPr/>
        </p:nvPicPr>
        <p:blipFill>
          <a:blip r:embed="rId2"/>
          <a:stretch>
            <a:fillRect/>
          </a:stretch>
        </p:blipFill>
        <p:spPr>
          <a:xfrm>
            <a:off x="1026993" y="1402522"/>
            <a:ext cx="10056976" cy="4444486"/>
          </a:xfrm>
          <a:prstGeom prst="rect">
            <a:avLst/>
          </a:prstGeom>
        </p:spPr>
      </p:pic>
    </p:spTree>
    <p:extLst>
      <p:ext uri="{BB962C8B-B14F-4D97-AF65-F5344CB8AC3E}">
        <p14:creationId xmlns:p14="http://schemas.microsoft.com/office/powerpoint/2010/main" val="154587085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smtClean="0"/>
              <a:t>Efectividad por UPM</a:t>
            </a:r>
            <a:endParaRPr lang="es-EC" dirty="0"/>
          </a:p>
        </p:txBody>
      </p:sp>
      <p:sp>
        <p:nvSpPr>
          <p:cNvPr id="4" name="Marcador de texto 3"/>
          <p:cNvSpPr>
            <a:spLocks noGrp="1"/>
          </p:cNvSpPr>
          <p:nvPr>
            <p:ph type="body" sz="quarter" idx="11"/>
          </p:nvPr>
        </p:nvSpPr>
        <p:spPr/>
        <p:txBody>
          <a:bodyPr>
            <a:normAutofit lnSpcReduction="10000"/>
          </a:bodyPr>
          <a:lstStyle/>
          <a:p>
            <a:endParaRPr lang="es-EC"/>
          </a:p>
        </p:txBody>
      </p:sp>
      <p:pic>
        <p:nvPicPr>
          <p:cNvPr id="3" name="Imagen 2"/>
          <p:cNvPicPr>
            <a:picLocks noChangeAspect="1"/>
          </p:cNvPicPr>
          <p:nvPr/>
        </p:nvPicPr>
        <p:blipFill>
          <a:blip r:embed="rId2"/>
          <a:stretch>
            <a:fillRect/>
          </a:stretch>
        </p:blipFill>
        <p:spPr>
          <a:xfrm>
            <a:off x="1534664" y="1194247"/>
            <a:ext cx="9173944" cy="5258067"/>
          </a:xfrm>
          <a:prstGeom prst="rect">
            <a:avLst/>
          </a:prstGeom>
        </p:spPr>
      </p:pic>
    </p:spTree>
    <p:extLst>
      <p:ext uri="{BB962C8B-B14F-4D97-AF65-F5344CB8AC3E}">
        <p14:creationId xmlns:p14="http://schemas.microsoft.com/office/powerpoint/2010/main" val="269178095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smtClean="0"/>
              <a:t>Efectividad por UPM</a:t>
            </a:r>
            <a:endParaRPr lang="es-EC" dirty="0"/>
          </a:p>
        </p:txBody>
      </p:sp>
      <p:sp>
        <p:nvSpPr>
          <p:cNvPr id="4" name="Marcador de texto 3"/>
          <p:cNvSpPr>
            <a:spLocks noGrp="1"/>
          </p:cNvSpPr>
          <p:nvPr>
            <p:ph type="body" sz="quarter" idx="11"/>
          </p:nvPr>
        </p:nvSpPr>
        <p:spPr/>
        <p:txBody>
          <a:bodyPr>
            <a:normAutofit lnSpcReduction="10000"/>
          </a:bodyPr>
          <a:lstStyle/>
          <a:p>
            <a:endParaRPr lang="es-EC"/>
          </a:p>
        </p:txBody>
      </p:sp>
      <p:pic>
        <p:nvPicPr>
          <p:cNvPr id="5" name="Imagen 4"/>
          <p:cNvPicPr>
            <a:picLocks noChangeAspect="1"/>
          </p:cNvPicPr>
          <p:nvPr/>
        </p:nvPicPr>
        <p:blipFill>
          <a:blip r:embed="rId2"/>
          <a:stretch>
            <a:fillRect/>
          </a:stretch>
        </p:blipFill>
        <p:spPr>
          <a:xfrm>
            <a:off x="2936784" y="1013254"/>
            <a:ext cx="5975396" cy="5562600"/>
          </a:xfrm>
          <a:prstGeom prst="rect">
            <a:avLst/>
          </a:prstGeom>
        </p:spPr>
      </p:pic>
    </p:spTree>
    <p:extLst>
      <p:ext uri="{BB962C8B-B14F-4D97-AF65-F5344CB8AC3E}">
        <p14:creationId xmlns:p14="http://schemas.microsoft.com/office/powerpoint/2010/main" val="344982953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smtClean="0"/>
              <a:t>Efectividad por UPM</a:t>
            </a:r>
            <a:endParaRPr lang="es-EC" dirty="0"/>
          </a:p>
        </p:txBody>
      </p:sp>
      <p:sp>
        <p:nvSpPr>
          <p:cNvPr id="4" name="Marcador de texto 3"/>
          <p:cNvSpPr>
            <a:spLocks noGrp="1"/>
          </p:cNvSpPr>
          <p:nvPr>
            <p:ph type="body" sz="quarter" idx="11"/>
          </p:nvPr>
        </p:nvSpPr>
        <p:spPr/>
        <p:txBody>
          <a:bodyPr>
            <a:normAutofit lnSpcReduction="10000"/>
          </a:bodyPr>
          <a:lstStyle/>
          <a:p>
            <a:endParaRPr lang="es-EC"/>
          </a:p>
        </p:txBody>
      </p:sp>
      <p:pic>
        <p:nvPicPr>
          <p:cNvPr id="3" name="Imagen 2"/>
          <p:cNvPicPr>
            <a:picLocks noChangeAspect="1"/>
          </p:cNvPicPr>
          <p:nvPr/>
        </p:nvPicPr>
        <p:blipFill>
          <a:blip r:embed="rId2"/>
          <a:stretch>
            <a:fillRect/>
          </a:stretch>
        </p:blipFill>
        <p:spPr>
          <a:xfrm>
            <a:off x="2866689" y="957726"/>
            <a:ext cx="7693987" cy="5789535"/>
          </a:xfrm>
          <a:prstGeom prst="rect">
            <a:avLst/>
          </a:prstGeom>
        </p:spPr>
      </p:pic>
    </p:spTree>
    <p:extLst>
      <p:ext uri="{BB962C8B-B14F-4D97-AF65-F5344CB8AC3E}">
        <p14:creationId xmlns:p14="http://schemas.microsoft.com/office/powerpoint/2010/main" val="185773012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smtClean="0"/>
              <a:t>No efectividad por estrato</a:t>
            </a:r>
            <a:endParaRPr lang="es-EC" dirty="0"/>
          </a:p>
        </p:txBody>
      </p:sp>
      <p:sp>
        <p:nvSpPr>
          <p:cNvPr id="4" name="Marcador de texto 3"/>
          <p:cNvSpPr>
            <a:spLocks noGrp="1"/>
          </p:cNvSpPr>
          <p:nvPr>
            <p:ph type="body" sz="quarter" idx="11"/>
          </p:nvPr>
        </p:nvSpPr>
        <p:spPr/>
        <p:txBody>
          <a:bodyPr>
            <a:normAutofit lnSpcReduction="10000"/>
          </a:bodyPr>
          <a:lstStyle/>
          <a:p>
            <a:endParaRPr lang="es-EC"/>
          </a:p>
        </p:txBody>
      </p:sp>
      <p:graphicFrame>
        <p:nvGraphicFramePr>
          <p:cNvPr id="5" name="Tabla 4"/>
          <p:cNvGraphicFramePr>
            <a:graphicFrameLocks noGrp="1"/>
          </p:cNvGraphicFramePr>
          <p:nvPr>
            <p:extLst>
              <p:ext uri="{D42A27DB-BD31-4B8C-83A1-F6EECF244321}">
                <p14:modId xmlns:p14="http://schemas.microsoft.com/office/powerpoint/2010/main" val="3546718222"/>
              </p:ext>
            </p:extLst>
          </p:nvPr>
        </p:nvGraphicFramePr>
        <p:xfrm>
          <a:off x="1184855" y="1603107"/>
          <a:ext cx="9744566" cy="4115112"/>
        </p:xfrm>
        <a:graphic>
          <a:graphicData uri="http://schemas.openxmlformats.org/drawingml/2006/table">
            <a:tbl>
              <a:tblPr>
                <a:tableStyleId>{5C22544A-7EE6-4342-B048-85BDC9FD1C3A}</a:tableStyleId>
              </a:tblPr>
              <a:tblGrid>
                <a:gridCol w="2648739"/>
                <a:gridCol w="1413517"/>
                <a:gridCol w="1413517"/>
                <a:gridCol w="1413517"/>
                <a:gridCol w="1413517"/>
                <a:gridCol w="1441759"/>
              </a:tblGrid>
              <a:tr h="298496">
                <a:tc>
                  <a:txBody>
                    <a:bodyPr/>
                    <a:lstStyle/>
                    <a:p>
                      <a:pPr algn="ctr" fontAlgn="b"/>
                      <a:r>
                        <a:rPr lang="es-EC" sz="1800" b="1" u="none" strike="noStrike" dirty="0" smtClean="0">
                          <a:effectLst/>
                        </a:rPr>
                        <a:t>Zonal</a:t>
                      </a:r>
                      <a:endParaRPr lang="es-EC" sz="1800" b="1" i="0" u="none" strike="noStrike" dirty="0">
                        <a:solidFill>
                          <a:srgbClr val="000000"/>
                        </a:solidFill>
                        <a:effectLst/>
                        <a:latin typeface="Calibri" panose="020F0502020204030204" pitchFamily="34" charset="0"/>
                      </a:endParaRPr>
                    </a:p>
                  </a:txBody>
                  <a:tcPr marL="9525" marR="9525" marT="9525" marB="0" anchor="b">
                    <a:solidFill>
                      <a:schemeClr val="accent1">
                        <a:lumMod val="60000"/>
                        <a:lumOff val="40000"/>
                      </a:schemeClr>
                    </a:solidFill>
                  </a:tcPr>
                </a:tc>
                <a:tc>
                  <a:txBody>
                    <a:bodyPr/>
                    <a:lstStyle/>
                    <a:p>
                      <a:pPr algn="ctr" fontAlgn="b"/>
                      <a:r>
                        <a:rPr lang="es-EC" sz="1800" b="1" u="none" strike="noStrike" dirty="0" err="1" smtClean="0">
                          <a:effectLst/>
                        </a:rPr>
                        <a:t>Area</a:t>
                      </a:r>
                      <a:endParaRPr lang="es-EC" sz="1800" b="1" i="0" u="none" strike="noStrike" dirty="0">
                        <a:solidFill>
                          <a:srgbClr val="000000"/>
                        </a:solidFill>
                        <a:effectLst/>
                        <a:latin typeface="Calibri" panose="020F0502020204030204" pitchFamily="34" charset="0"/>
                      </a:endParaRPr>
                    </a:p>
                  </a:txBody>
                  <a:tcPr marL="9525" marR="9525" marT="9525" marB="0" anchor="b">
                    <a:solidFill>
                      <a:schemeClr val="accent1">
                        <a:lumMod val="60000"/>
                        <a:lumOff val="40000"/>
                      </a:schemeClr>
                    </a:solidFill>
                  </a:tcPr>
                </a:tc>
                <a:tc>
                  <a:txBody>
                    <a:bodyPr/>
                    <a:lstStyle/>
                    <a:p>
                      <a:pPr algn="ctr" fontAlgn="b"/>
                      <a:r>
                        <a:rPr lang="es-MX" sz="1800" b="1" i="0" u="none" strike="noStrike" dirty="0" smtClean="0">
                          <a:solidFill>
                            <a:schemeClr val="dk1"/>
                          </a:solidFill>
                          <a:effectLst/>
                          <a:latin typeface="+mn-lt"/>
                        </a:rPr>
                        <a:t>Alto</a:t>
                      </a:r>
                      <a:endParaRPr lang="es-EC" sz="1800" b="1" i="0" u="none" strike="noStrike" dirty="0">
                        <a:solidFill>
                          <a:srgbClr val="000000"/>
                        </a:solidFill>
                        <a:effectLst/>
                        <a:latin typeface="Calibri" panose="020F0502020204030204" pitchFamily="34" charset="0"/>
                      </a:endParaRPr>
                    </a:p>
                  </a:txBody>
                  <a:tcPr marL="9525" marR="9525" marT="9525" marB="0" anchor="b">
                    <a:solidFill>
                      <a:schemeClr val="accent1">
                        <a:lumMod val="60000"/>
                        <a:lumOff val="40000"/>
                      </a:schemeClr>
                    </a:solidFill>
                  </a:tcPr>
                </a:tc>
                <a:tc>
                  <a:txBody>
                    <a:bodyPr/>
                    <a:lstStyle/>
                    <a:p>
                      <a:pPr algn="ctr" fontAlgn="b"/>
                      <a:r>
                        <a:rPr lang="es-MX" sz="1800" b="1" i="0" u="none" strike="noStrike" dirty="0" smtClean="0">
                          <a:solidFill>
                            <a:schemeClr val="dk1"/>
                          </a:solidFill>
                          <a:effectLst/>
                          <a:latin typeface="+mn-lt"/>
                        </a:rPr>
                        <a:t>Medio</a:t>
                      </a:r>
                      <a:endParaRPr lang="es-EC" sz="1800" b="1" i="0" u="none" strike="noStrike" dirty="0">
                        <a:solidFill>
                          <a:srgbClr val="000000"/>
                        </a:solidFill>
                        <a:effectLst/>
                        <a:latin typeface="Calibri" panose="020F0502020204030204" pitchFamily="34" charset="0"/>
                      </a:endParaRPr>
                    </a:p>
                  </a:txBody>
                  <a:tcPr marL="9525" marR="9525" marT="9525" marB="0" anchor="b">
                    <a:solidFill>
                      <a:schemeClr val="accent1">
                        <a:lumMod val="60000"/>
                        <a:lumOff val="40000"/>
                      </a:schemeClr>
                    </a:solidFill>
                  </a:tcPr>
                </a:tc>
                <a:tc>
                  <a:txBody>
                    <a:bodyPr/>
                    <a:lstStyle/>
                    <a:p>
                      <a:pPr algn="ctr" fontAlgn="b"/>
                      <a:r>
                        <a:rPr lang="es-MX" sz="1800" b="1" i="0" u="none" strike="noStrike" dirty="0" smtClean="0">
                          <a:solidFill>
                            <a:schemeClr val="dk1"/>
                          </a:solidFill>
                          <a:effectLst/>
                          <a:latin typeface="+mn-lt"/>
                        </a:rPr>
                        <a:t>Bajo</a:t>
                      </a:r>
                      <a:endParaRPr lang="es-EC" sz="1800" b="1" i="0" u="none" strike="noStrike" dirty="0">
                        <a:solidFill>
                          <a:srgbClr val="000000"/>
                        </a:solidFill>
                        <a:effectLst/>
                        <a:latin typeface="Calibri" panose="020F0502020204030204" pitchFamily="34" charset="0"/>
                      </a:endParaRPr>
                    </a:p>
                  </a:txBody>
                  <a:tcPr marL="9525" marR="9525" marT="9525" marB="0" anchor="b">
                    <a:solidFill>
                      <a:schemeClr val="accent1">
                        <a:lumMod val="60000"/>
                        <a:lumOff val="40000"/>
                      </a:schemeClr>
                    </a:solidFill>
                  </a:tcPr>
                </a:tc>
                <a:tc>
                  <a:txBody>
                    <a:bodyPr/>
                    <a:lstStyle/>
                    <a:p>
                      <a:pPr algn="ctr" fontAlgn="b"/>
                      <a:r>
                        <a:rPr lang="es-MX" sz="1800" b="1" i="0" u="none" strike="noStrike" dirty="0" smtClean="0">
                          <a:solidFill>
                            <a:schemeClr val="dk1"/>
                          </a:solidFill>
                          <a:effectLst/>
                          <a:latin typeface="+mn-lt"/>
                        </a:rPr>
                        <a:t>No</a:t>
                      </a:r>
                      <a:r>
                        <a:rPr lang="es-MX" sz="1800" b="1" i="0" u="none" strike="noStrike" baseline="0" dirty="0" smtClean="0">
                          <a:solidFill>
                            <a:schemeClr val="dk1"/>
                          </a:solidFill>
                          <a:effectLst/>
                          <a:latin typeface="+mn-lt"/>
                        </a:rPr>
                        <a:t> estrato</a:t>
                      </a:r>
                      <a:endParaRPr lang="es-EC" sz="1800" b="1" i="0" u="none" strike="noStrike" dirty="0">
                        <a:solidFill>
                          <a:srgbClr val="000000"/>
                        </a:solidFill>
                        <a:effectLst/>
                        <a:latin typeface="Calibri" panose="020F0502020204030204" pitchFamily="34" charset="0"/>
                      </a:endParaRPr>
                    </a:p>
                  </a:txBody>
                  <a:tcPr marL="9525" marR="9525" marT="9525" marB="0" anchor="b">
                    <a:solidFill>
                      <a:schemeClr val="accent1">
                        <a:lumMod val="60000"/>
                        <a:lumOff val="40000"/>
                      </a:schemeClr>
                    </a:solidFill>
                  </a:tcPr>
                </a:tc>
              </a:tr>
              <a:tr h="477077">
                <a:tc>
                  <a:txBody>
                    <a:bodyPr/>
                    <a:lstStyle/>
                    <a:p>
                      <a:pPr algn="ctr" fontAlgn="b"/>
                      <a:r>
                        <a:rPr lang="es-EC" sz="1800" u="none" strike="noStrike" dirty="0">
                          <a:effectLst/>
                        </a:rPr>
                        <a:t>ADM. C. CAMPO</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4">
                        <a:lumMod val="40000"/>
                        <a:lumOff val="60000"/>
                      </a:schemeClr>
                    </a:solidFill>
                  </a:tcPr>
                </a:tc>
                <a:tc>
                  <a:txBody>
                    <a:bodyPr/>
                    <a:lstStyle/>
                    <a:p>
                      <a:pPr algn="ctr" fontAlgn="b"/>
                      <a:r>
                        <a:rPr lang="es-EC" sz="1800" u="none" strike="noStrike" dirty="0">
                          <a:effectLst/>
                        </a:rPr>
                        <a:t>1</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4">
                        <a:lumMod val="40000"/>
                        <a:lumOff val="60000"/>
                      </a:schemeClr>
                    </a:solidFill>
                  </a:tcPr>
                </a:tc>
                <a:tc>
                  <a:txBody>
                    <a:bodyPr/>
                    <a:lstStyle/>
                    <a:p>
                      <a:pPr algn="ctr" fontAlgn="b"/>
                      <a:r>
                        <a:rPr lang="es-EC" sz="1800" u="none" strike="noStrike" dirty="0">
                          <a:effectLst/>
                        </a:rPr>
                        <a:t>21,18%</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4">
                        <a:lumMod val="40000"/>
                        <a:lumOff val="60000"/>
                      </a:schemeClr>
                    </a:solidFill>
                  </a:tcPr>
                </a:tc>
                <a:tc>
                  <a:txBody>
                    <a:bodyPr/>
                    <a:lstStyle/>
                    <a:p>
                      <a:pPr algn="ctr" fontAlgn="b"/>
                      <a:r>
                        <a:rPr lang="es-EC" sz="1800" u="none" strike="noStrike" dirty="0">
                          <a:effectLst/>
                        </a:rPr>
                        <a:t>47,04%</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4">
                        <a:lumMod val="60000"/>
                        <a:lumOff val="40000"/>
                      </a:schemeClr>
                    </a:solidFill>
                  </a:tcPr>
                </a:tc>
                <a:tc>
                  <a:txBody>
                    <a:bodyPr/>
                    <a:lstStyle/>
                    <a:p>
                      <a:pPr algn="ctr" fontAlgn="b"/>
                      <a:r>
                        <a:rPr lang="es-EC" sz="1800" u="none" strike="noStrike" dirty="0">
                          <a:effectLst/>
                        </a:rPr>
                        <a:t>31,60%</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4">
                        <a:lumMod val="40000"/>
                        <a:lumOff val="60000"/>
                      </a:schemeClr>
                    </a:solidFill>
                  </a:tcPr>
                </a:tc>
                <a:tc>
                  <a:txBody>
                    <a:bodyPr/>
                    <a:lstStyle/>
                    <a:p>
                      <a:pPr algn="ctr" fontAlgn="b"/>
                      <a:r>
                        <a:rPr lang="es-EC" sz="1800" u="none" strike="noStrike" dirty="0">
                          <a:effectLst/>
                        </a:rPr>
                        <a:t>0,18%</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4">
                        <a:lumMod val="40000"/>
                        <a:lumOff val="60000"/>
                      </a:schemeClr>
                    </a:solidFill>
                  </a:tcPr>
                </a:tc>
              </a:tr>
              <a:tr h="477077">
                <a:tc>
                  <a:txBody>
                    <a:bodyPr/>
                    <a:lstStyle/>
                    <a:p>
                      <a:pPr algn="ctr" fontAlgn="b"/>
                      <a:r>
                        <a:rPr lang="es-EC" sz="1800" u="none" strike="noStrike" dirty="0">
                          <a:effectLst/>
                        </a:rPr>
                        <a:t>ADM. C. CAMPO</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4">
                        <a:lumMod val="40000"/>
                        <a:lumOff val="60000"/>
                      </a:schemeClr>
                    </a:solidFill>
                  </a:tcPr>
                </a:tc>
                <a:tc>
                  <a:txBody>
                    <a:bodyPr/>
                    <a:lstStyle/>
                    <a:p>
                      <a:pPr algn="ctr" fontAlgn="b"/>
                      <a:r>
                        <a:rPr lang="es-EC" sz="1800" u="none" strike="noStrike" dirty="0">
                          <a:effectLst/>
                        </a:rPr>
                        <a:t>2</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4">
                        <a:lumMod val="40000"/>
                        <a:lumOff val="60000"/>
                      </a:schemeClr>
                    </a:solidFill>
                  </a:tcPr>
                </a:tc>
                <a:tc>
                  <a:txBody>
                    <a:bodyPr/>
                    <a:lstStyle/>
                    <a:p>
                      <a:pPr algn="ctr" fontAlgn="b"/>
                      <a:r>
                        <a:rPr lang="es-EC" sz="1800" u="none" strike="noStrike" dirty="0">
                          <a:effectLst/>
                        </a:rPr>
                        <a:t>24,56%</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4">
                        <a:lumMod val="40000"/>
                        <a:lumOff val="60000"/>
                      </a:schemeClr>
                    </a:solidFill>
                  </a:tcPr>
                </a:tc>
                <a:tc>
                  <a:txBody>
                    <a:bodyPr/>
                    <a:lstStyle/>
                    <a:p>
                      <a:pPr algn="ctr" fontAlgn="b"/>
                      <a:r>
                        <a:rPr lang="es-EC" sz="1800" u="none" strike="noStrike" dirty="0">
                          <a:effectLst/>
                        </a:rPr>
                        <a:t>61,40%</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4">
                        <a:lumMod val="60000"/>
                        <a:lumOff val="40000"/>
                      </a:schemeClr>
                    </a:solidFill>
                  </a:tcPr>
                </a:tc>
                <a:tc>
                  <a:txBody>
                    <a:bodyPr/>
                    <a:lstStyle/>
                    <a:p>
                      <a:pPr algn="ctr" fontAlgn="b"/>
                      <a:r>
                        <a:rPr lang="es-EC" sz="1800" u="none" strike="noStrike" dirty="0">
                          <a:effectLst/>
                        </a:rPr>
                        <a:t>5,26%</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4">
                        <a:lumMod val="40000"/>
                        <a:lumOff val="60000"/>
                      </a:schemeClr>
                    </a:solidFill>
                  </a:tcPr>
                </a:tc>
                <a:tc>
                  <a:txBody>
                    <a:bodyPr/>
                    <a:lstStyle/>
                    <a:p>
                      <a:pPr algn="ctr" fontAlgn="b"/>
                      <a:r>
                        <a:rPr lang="es-EC" sz="1800" u="none" strike="noStrike" dirty="0">
                          <a:effectLst/>
                        </a:rPr>
                        <a:t>8,77%</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4">
                        <a:lumMod val="40000"/>
                        <a:lumOff val="60000"/>
                      </a:schemeClr>
                    </a:solidFill>
                  </a:tcPr>
                </a:tc>
              </a:tr>
              <a:tr h="477077">
                <a:tc>
                  <a:txBody>
                    <a:bodyPr/>
                    <a:lstStyle/>
                    <a:p>
                      <a:pPr algn="ctr" fontAlgn="b"/>
                      <a:r>
                        <a:rPr lang="es-EC" sz="1800" u="none" strike="noStrike" dirty="0">
                          <a:effectLst/>
                        </a:rPr>
                        <a:t>CENTRO</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2">
                        <a:lumMod val="40000"/>
                        <a:lumOff val="60000"/>
                      </a:schemeClr>
                    </a:solidFill>
                  </a:tcPr>
                </a:tc>
                <a:tc>
                  <a:txBody>
                    <a:bodyPr/>
                    <a:lstStyle/>
                    <a:p>
                      <a:pPr algn="ctr" fontAlgn="b"/>
                      <a:r>
                        <a:rPr lang="es-EC" sz="1800" u="none" strike="noStrike" dirty="0">
                          <a:effectLst/>
                        </a:rPr>
                        <a:t>1</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2">
                        <a:lumMod val="40000"/>
                        <a:lumOff val="60000"/>
                      </a:schemeClr>
                    </a:solidFill>
                  </a:tcPr>
                </a:tc>
                <a:tc>
                  <a:txBody>
                    <a:bodyPr/>
                    <a:lstStyle/>
                    <a:p>
                      <a:pPr algn="ctr" fontAlgn="b"/>
                      <a:r>
                        <a:rPr lang="es-EC" sz="1800" u="none" strike="noStrike" dirty="0">
                          <a:effectLst/>
                        </a:rPr>
                        <a:t>10,91%</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2">
                        <a:lumMod val="40000"/>
                        <a:lumOff val="60000"/>
                      </a:schemeClr>
                    </a:solidFill>
                  </a:tcPr>
                </a:tc>
                <a:tc>
                  <a:txBody>
                    <a:bodyPr/>
                    <a:lstStyle/>
                    <a:p>
                      <a:pPr algn="ctr" fontAlgn="b"/>
                      <a:r>
                        <a:rPr lang="es-EC" sz="1800" u="none" strike="noStrike" dirty="0">
                          <a:effectLst/>
                        </a:rPr>
                        <a:t>30,30%</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2">
                        <a:lumMod val="40000"/>
                        <a:lumOff val="60000"/>
                      </a:schemeClr>
                    </a:solidFill>
                  </a:tcPr>
                </a:tc>
                <a:tc>
                  <a:txBody>
                    <a:bodyPr/>
                    <a:lstStyle/>
                    <a:p>
                      <a:pPr algn="ctr" fontAlgn="b"/>
                      <a:r>
                        <a:rPr lang="es-EC" sz="1800" u="none" strike="noStrike">
                          <a:effectLst/>
                        </a:rPr>
                        <a:t>24,24%</a:t>
                      </a:r>
                      <a:endParaRPr lang="es-EC" sz="1800" b="0" i="0" u="none" strike="noStrike">
                        <a:solidFill>
                          <a:srgbClr val="000000"/>
                        </a:solidFill>
                        <a:effectLst/>
                        <a:latin typeface="Calibri" panose="020F0502020204030204" pitchFamily="34" charset="0"/>
                      </a:endParaRPr>
                    </a:p>
                  </a:txBody>
                  <a:tcPr marL="9525" marR="9525" marT="9525" marB="0" anchor="b">
                    <a:solidFill>
                      <a:schemeClr val="accent2">
                        <a:lumMod val="40000"/>
                        <a:lumOff val="60000"/>
                      </a:schemeClr>
                    </a:solidFill>
                  </a:tcPr>
                </a:tc>
                <a:tc>
                  <a:txBody>
                    <a:bodyPr/>
                    <a:lstStyle/>
                    <a:p>
                      <a:pPr algn="ctr" fontAlgn="b"/>
                      <a:r>
                        <a:rPr lang="es-EC" sz="1800" u="none" strike="noStrike" dirty="0">
                          <a:effectLst/>
                        </a:rPr>
                        <a:t>34,55%</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2">
                        <a:lumMod val="75000"/>
                      </a:schemeClr>
                    </a:solidFill>
                  </a:tcPr>
                </a:tc>
              </a:tr>
              <a:tr h="477077">
                <a:tc>
                  <a:txBody>
                    <a:bodyPr/>
                    <a:lstStyle/>
                    <a:p>
                      <a:pPr algn="ctr" fontAlgn="b"/>
                      <a:r>
                        <a:rPr lang="es-EC" sz="1800" u="none" strike="noStrike" dirty="0">
                          <a:effectLst/>
                        </a:rPr>
                        <a:t>CENTRO</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2">
                        <a:lumMod val="40000"/>
                        <a:lumOff val="60000"/>
                      </a:schemeClr>
                    </a:solidFill>
                  </a:tcPr>
                </a:tc>
                <a:tc>
                  <a:txBody>
                    <a:bodyPr/>
                    <a:lstStyle/>
                    <a:p>
                      <a:pPr algn="ctr" fontAlgn="b"/>
                      <a:r>
                        <a:rPr lang="es-EC" sz="1800" u="none" strike="noStrike" dirty="0">
                          <a:effectLst/>
                        </a:rPr>
                        <a:t>2</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2">
                        <a:lumMod val="40000"/>
                        <a:lumOff val="60000"/>
                      </a:schemeClr>
                    </a:solidFill>
                  </a:tcPr>
                </a:tc>
                <a:tc>
                  <a:txBody>
                    <a:bodyPr/>
                    <a:lstStyle/>
                    <a:p>
                      <a:pPr algn="ctr" fontAlgn="b"/>
                      <a:r>
                        <a:rPr lang="es-EC" sz="1800" u="none" strike="noStrike" dirty="0">
                          <a:effectLst/>
                        </a:rPr>
                        <a:t>35,80%</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2">
                        <a:lumMod val="40000"/>
                        <a:lumOff val="60000"/>
                      </a:schemeClr>
                    </a:solidFill>
                  </a:tcPr>
                </a:tc>
                <a:tc>
                  <a:txBody>
                    <a:bodyPr/>
                    <a:lstStyle/>
                    <a:p>
                      <a:pPr algn="ctr" fontAlgn="b"/>
                      <a:r>
                        <a:rPr lang="es-EC" sz="1800" u="none" strike="noStrike" dirty="0">
                          <a:effectLst/>
                        </a:rPr>
                        <a:t>38,27%</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2">
                        <a:lumMod val="75000"/>
                      </a:schemeClr>
                    </a:solidFill>
                  </a:tcPr>
                </a:tc>
                <a:tc>
                  <a:txBody>
                    <a:bodyPr/>
                    <a:lstStyle/>
                    <a:p>
                      <a:pPr algn="ctr" fontAlgn="b"/>
                      <a:r>
                        <a:rPr lang="es-EC" sz="1800" u="none" strike="noStrike" dirty="0">
                          <a:effectLst/>
                        </a:rPr>
                        <a:t>7,41%</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2">
                        <a:lumMod val="40000"/>
                        <a:lumOff val="60000"/>
                      </a:schemeClr>
                    </a:solidFill>
                  </a:tcPr>
                </a:tc>
                <a:tc>
                  <a:txBody>
                    <a:bodyPr/>
                    <a:lstStyle/>
                    <a:p>
                      <a:pPr algn="ctr" fontAlgn="b"/>
                      <a:r>
                        <a:rPr lang="es-EC" sz="1800" u="none" strike="noStrike" dirty="0">
                          <a:effectLst/>
                        </a:rPr>
                        <a:t>18,52%</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2">
                        <a:lumMod val="40000"/>
                        <a:lumOff val="60000"/>
                      </a:schemeClr>
                    </a:solidFill>
                  </a:tcPr>
                </a:tc>
              </a:tr>
              <a:tr h="477077">
                <a:tc>
                  <a:txBody>
                    <a:bodyPr/>
                    <a:lstStyle/>
                    <a:p>
                      <a:pPr algn="ctr" fontAlgn="b"/>
                      <a:r>
                        <a:rPr lang="es-EC" sz="1800" u="none" strike="noStrike" dirty="0">
                          <a:effectLst/>
                        </a:rPr>
                        <a:t>LITORAL</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6">
                        <a:lumMod val="60000"/>
                        <a:lumOff val="40000"/>
                      </a:schemeClr>
                    </a:solidFill>
                  </a:tcPr>
                </a:tc>
                <a:tc>
                  <a:txBody>
                    <a:bodyPr/>
                    <a:lstStyle/>
                    <a:p>
                      <a:pPr algn="ctr" fontAlgn="b"/>
                      <a:r>
                        <a:rPr lang="es-EC" sz="1800" u="none" strike="noStrike">
                          <a:effectLst/>
                        </a:rPr>
                        <a:t>1</a:t>
                      </a:r>
                      <a:endParaRPr lang="es-EC" sz="1800" b="0" i="0" u="none" strike="noStrike">
                        <a:solidFill>
                          <a:srgbClr val="000000"/>
                        </a:solidFill>
                        <a:effectLst/>
                        <a:latin typeface="Calibri" panose="020F0502020204030204" pitchFamily="34" charset="0"/>
                      </a:endParaRPr>
                    </a:p>
                  </a:txBody>
                  <a:tcPr marL="9525" marR="9525" marT="9525" marB="0" anchor="b">
                    <a:solidFill>
                      <a:schemeClr val="accent6">
                        <a:lumMod val="60000"/>
                        <a:lumOff val="40000"/>
                      </a:schemeClr>
                    </a:solidFill>
                  </a:tcPr>
                </a:tc>
                <a:tc>
                  <a:txBody>
                    <a:bodyPr/>
                    <a:lstStyle/>
                    <a:p>
                      <a:pPr algn="ctr" fontAlgn="b"/>
                      <a:r>
                        <a:rPr lang="es-EC" sz="1800" u="none" strike="noStrike" dirty="0">
                          <a:effectLst/>
                        </a:rPr>
                        <a:t>22,90%</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6">
                        <a:lumMod val="60000"/>
                        <a:lumOff val="40000"/>
                      </a:schemeClr>
                    </a:solidFill>
                  </a:tcPr>
                </a:tc>
                <a:tc>
                  <a:txBody>
                    <a:bodyPr/>
                    <a:lstStyle/>
                    <a:p>
                      <a:pPr algn="ctr" fontAlgn="b"/>
                      <a:r>
                        <a:rPr lang="es-EC" sz="1800" u="none" strike="noStrike" dirty="0">
                          <a:effectLst/>
                        </a:rPr>
                        <a:t>34,52%</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6">
                        <a:lumMod val="75000"/>
                      </a:schemeClr>
                    </a:solidFill>
                  </a:tcPr>
                </a:tc>
                <a:tc>
                  <a:txBody>
                    <a:bodyPr/>
                    <a:lstStyle/>
                    <a:p>
                      <a:pPr algn="ctr" fontAlgn="b"/>
                      <a:r>
                        <a:rPr lang="es-EC" sz="1800" u="none" strike="noStrike" dirty="0">
                          <a:effectLst/>
                        </a:rPr>
                        <a:t>28,39%</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6">
                        <a:lumMod val="60000"/>
                        <a:lumOff val="40000"/>
                      </a:schemeClr>
                    </a:solidFill>
                  </a:tcPr>
                </a:tc>
                <a:tc>
                  <a:txBody>
                    <a:bodyPr/>
                    <a:lstStyle/>
                    <a:p>
                      <a:pPr algn="ctr" fontAlgn="b"/>
                      <a:r>
                        <a:rPr lang="es-EC" sz="1800" u="none" strike="noStrike" dirty="0">
                          <a:effectLst/>
                        </a:rPr>
                        <a:t>14,19%</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6">
                        <a:lumMod val="60000"/>
                        <a:lumOff val="40000"/>
                      </a:schemeClr>
                    </a:solidFill>
                  </a:tcPr>
                </a:tc>
              </a:tr>
              <a:tr h="477077">
                <a:tc>
                  <a:txBody>
                    <a:bodyPr/>
                    <a:lstStyle/>
                    <a:p>
                      <a:pPr algn="ctr" fontAlgn="b"/>
                      <a:r>
                        <a:rPr lang="es-EC" sz="1800" u="none" strike="noStrike" dirty="0">
                          <a:effectLst/>
                        </a:rPr>
                        <a:t>LITORAL</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6">
                        <a:lumMod val="60000"/>
                        <a:lumOff val="40000"/>
                      </a:schemeClr>
                    </a:solidFill>
                  </a:tcPr>
                </a:tc>
                <a:tc>
                  <a:txBody>
                    <a:bodyPr/>
                    <a:lstStyle/>
                    <a:p>
                      <a:pPr algn="ctr" fontAlgn="b"/>
                      <a:r>
                        <a:rPr lang="es-EC" sz="1800" u="none" strike="noStrike" dirty="0">
                          <a:effectLst/>
                        </a:rPr>
                        <a:t>2</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6">
                        <a:lumMod val="60000"/>
                        <a:lumOff val="40000"/>
                      </a:schemeClr>
                    </a:solidFill>
                  </a:tcPr>
                </a:tc>
                <a:tc>
                  <a:txBody>
                    <a:bodyPr/>
                    <a:lstStyle/>
                    <a:p>
                      <a:pPr algn="ctr" fontAlgn="b"/>
                      <a:r>
                        <a:rPr lang="es-EC" sz="1800" u="none" strike="noStrike" dirty="0">
                          <a:effectLst/>
                        </a:rPr>
                        <a:t>18,31%</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6">
                        <a:lumMod val="60000"/>
                        <a:lumOff val="40000"/>
                      </a:schemeClr>
                    </a:solidFill>
                  </a:tcPr>
                </a:tc>
                <a:tc>
                  <a:txBody>
                    <a:bodyPr/>
                    <a:lstStyle/>
                    <a:p>
                      <a:pPr algn="ctr" fontAlgn="b"/>
                      <a:r>
                        <a:rPr lang="es-EC" sz="1800" u="none" strike="noStrike" dirty="0">
                          <a:effectLst/>
                        </a:rPr>
                        <a:t>35,21%</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6">
                        <a:lumMod val="75000"/>
                      </a:schemeClr>
                    </a:solidFill>
                  </a:tcPr>
                </a:tc>
                <a:tc>
                  <a:txBody>
                    <a:bodyPr/>
                    <a:lstStyle/>
                    <a:p>
                      <a:pPr algn="ctr" fontAlgn="b"/>
                      <a:r>
                        <a:rPr lang="es-EC" sz="1800" u="none" strike="noStrike" dirty="0">
                          <a:effectLst/>
                        </a:rPr>
                        <a:t>15,49%</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6">
                        <a:lumMod val="60000"/>
                        <a:lumOff val="40000"/>
                      </a:schemeClr>
                    </a:solidFill>
                  </a:tcPr>
                </a:tc>
                <a:tc>
                  <a:txBody>
                    <a:bodyPr/>
                    <a:lstStyle/>
                    <a:p>
                      <a:pPr algn="ctr" fontAlgn="b"/>
                      <a:r>
                        <a:rPr lang="es-EC" sz="1800" u="none" strike="noStrike" dirty="0">
                          <a:effectLst/>
                        </a:rPr>
                        <a:t>30,99%</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6">
                        <a:lumMod val="60000"/>
                        <a:lumOff val="40000"/>
                      </a:schemeClr>
                    </a:solidFill>
                  </a:tcPr>
                </a:tc>
              </a:tr>
              <a:tr h="477077">
                <a:tc>
                  <a:txBody>
                    <a:bodyPr/>
                    <a:lstStyle/>
                    <a:p>
                      <a:pPr algn="ctr" fontAlgn="b"/>
                      <a:r>
                        <a:rPr lang="es-EC" sz="1800" u="none" strike="noStrike" dirty="0">
                          <a:effectLst/>
                        </a:rPr>
                        <a:t>SUR</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5">
                        <a:lumMod val="60000"/>
                        <a:lumOff val="40000"/>
                      </a:schemeClr>
                    </a:solidFill>
                  </a:tcPr>
                </a:tc>
                <a:tc>
                  <a:txBody>
                    <a:bodyPr/>
                    <a:lstStyle/>
                    <a:p>
                      <a:pPr algn="ctr" fontAlgn="b"/>
                      <a:r>
                        <a:rPr lang="es-EC" sz="1800" u="none" strike="noStrike" dirty="0">
                          <a:effectLst/>
                        </a:rPr>
                        <a:t>1</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5">
                        <a:lumMod val="60000"/>
                        <a:lumOff val="40000"/>
                      </a:schemeClr>
                    </a:solidFill>
                  </a:tcPr>
                </a:tc>
                <a:tc>
                  <a:txBody>
                    <a:bodyPr/>
                    <a:lstStyle/>
                    <a:p>
                      <a:pPr algn="ctr" fontAlgn="b"/>
                      <a:r>
                        <a:rPr lang="es-EC" sz="1800" u="none" strike="noStrike">
                          <a:effectLst/>
                        </a:rPr>
                        <a:t>15,15%</a:t>
                      </a:r>
                      <a:endParaRPr lang="es-EC" sz="1800" b="0" i="0" u="none" strike="noStrike">
                        <a:solidFill>
                          <a:srgbClr val="000000"/>
                        </a:solidFill>
                        <a:effectLst/>
                        <a:latin typeface="Calibri" panose="020F0502020204030204" pitchFamily="34" charset="0"/>
                      </a:endParaRPr>
                    </a:p>
                  </a:txBody>
                  <a:tcPr marL="9525" marR="9525" marT="9525" marB="0" anchor="b">
                    <a:solidFill>
                      <a:schemeClr val="accent5">
                        <a:lumMod val="60000"/>
                        <a:lumOff val="40000"/>
                      </a:schemeClr>
                    </a:solidFill>
                  </a:tcPr>
                </a:tc>
                <a:tc>
                  <a:txBody>
                    <a:bodyPr/>
                    <a:lstStyle/>
                    <a:p>
                      <a:pPr algn="ctr" fontAlgn="b"/>
                      <a:r>
                        <a:rPr lang="es-EC" sz="1800" u="none" strike="noStrike" dirty="0">
                          <a:effectLst/>
                        </a:rPr>
                        <a:t>34,85%</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5">
                        <a:lumMod val="75000"/>
                      </a:schemeClr>
                    </a:solidFill>
                  </a:tcPr>
                </a:tc>
                <a:tc>
                  <a:txBody>
                    <a:bodyPr/>
                    <a:lstStyle/>
                    <a:p>
                      <a:pPr algn="ctr" fontAlgn="b"/>
                      <a:r>
                        <a:rPr lang="es-EC" sz="1800" u="none" strike="noStrike" dirty="0">
                          <a:effectLst/>
                        </a:rPr>
                        <a:t>33,12%</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5">
                        <a:lumMod val="60000"/>
                        <a:lumOff val="40000"/>
                      </a:schemeClr>
                    </a:solidFill>
                  </a:tcPr>
                </a:tc>
                <a:tc>
                  <a:txBody>
                    <a:bodyPr/>
                    <a:lstStyle/>
                    <a:p>
                      <a:pPr algn="ctr" fontAlgn="b"/>
                      <a:r>
                        <a:rPr lang="es-EC" sz="1800" u="none" strike="noStrike" dirty="0">
                          <a:effectLst/>
                        </a:rPr>
                        <a:t>16,88%</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5">
                        <a:lumMod val="60000"/>
                        <a:lumOff val="40000"/>
                      </a:schemeClr>
                    </a:solidFill>
                  </a:tcPr>
                </a:tc>
              </a:tr>
              <a:tr h="477077">
                <a:tc>
                  <a:txBody>
                    <a:bodyPr/>
                    <a:lstStyle/>
                    <a:p>
                      <a:pPr algn="ctr" fontAlgn="b"/>
                      <a:r>
                        <a:rPr lang="es-EC" sz="1800" u="none" strike="noStrike" dirty="0">
                          <a:effectLst/>
                        </a:rPr>
                        <a:t>SUR</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5">
                        <a:lumMod val="60000"/>
                        <a:lumOff val="40000"/>
                      </a:schemeClr>
                    </a:solidFill>
                  </a:tcPr>
                </a:tc>
                <a:tc>
                  <a:txBody>
                    <a:bodyPr/>
                    <a:lstStyle/>
                    <a:p>
                      <a:pPr algn="ctr" fontAlgn="b"/>
                      <a:r>
                        <a:rPr lang="es-EC" sz="1800" u="none" strike="noStrike" dirty="0">
                          <a:effectLst/>
                        </a:rPr>
                        <a:t>2</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5">
                        <a:lumMod val="60000"/>
                        <a:lumOff val="40000"/>
                      </a:schemeClr>
                    </a:solidFill>
                  </a:tcPr>
                </a:tc>
                <a:tc>
                  <a:txBody>
                    <a:bodyPr/>
                    <a:lstStyle/>
                    <a:p>
                      <a:pPr algn="ctr" fontAlgn="b"/>
                      <a:r>
                        <a:rPr lang="es-EC" sz="1800" u="none" strike="noStrike" dirty="0">
                          <a:effectLst/>
                        </a:rPr>
                        <a:t>29,03%</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5">
                        <a:lumMod val="60000"/>
                        <a:lumOff val="40000"/>
                      </a:schemeClr>
                    </a:solidFill>
                  </a:tcPr>
                </a:tc>
                <a:tc>
                  <a:txBody>
                    <a:bodyPr/>
                    <a:lstStyle/>
                    <a:p>
                      <a:pPr algn="ctr" fontAlgn="b"/>
                      <a:r>
                        <a:rPr lang="es-EC" sz="1800" u="none" strike="noStrike" dirty="0">
                          <a:effectLst/>
                        </a:rPr>
                        <a:t>41,13%</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5">
                        <a:lumMod val="75000"/>
                      </a:schemeClr>
                    </a:solidFill>
                  </a:tcPr>
                </a:tc>
                <a:tc>
                  <a:txBody>
                    <a:bodyPr/>
                    <a:lstStyle/>
                    <a:p>
                      <a:pPr algn="ctr" fontAlgn="b"/>
                      <a:r>
                        <a:rPr lang="es-EC" sz="1800" u="none" strike="noStrike" dirty="0">
                          <a:effectLst/>
                        </a:rPr>
                        <a:t>14,52%</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5">
                        <a:lumMod val="60000"/>
                        <a:lumOff val="40000"/>
                      </a:schemeClr>
                    </a:solidFill>
                  </a:tcPr>
                </a:tc>
                <a:tc>
                  <a:txBody>
                    <a:bodyPr/>
                    <a:lstStyle/>
                    <a:p>
                      <a:pPr algn="ctr" fontAlgn="b"/>
                      <a:r>
                        <a:rPr lang="es-EC" sz="1800" u="none" strike="noStrike" dirty="0">
                          <a:effectLst/>
                        </a:rPr>
                        <a:t>15,32%</a:t>
                      </a:r>
                      <a:endParaRPr lang="es-EC" sz="1800" b="0" i="0" u="none" strike="noStrike" dirty="0">
                        <a:solidFill>
                          <a:srgbClr val="000000"/>
                        </a:solidFill>
                        <a:effectLst/>
                        <a:latin typeface="Calibri" panose="020F0502020204030204" pitchFamily="34" charset="0"/>
                      </a:endParaRPr>
                    </a:p>
                  </a:txBody>
                  <a:tcPr marL="9525" marR="9525" marT="9525" marB="0" anchor="b">
                    <a:solidFill>
                      <a:schemeClr val="accent5">
                        <a:lumMod val="60000"/>
                        <a:lumOff val="40000"/>
                      </a:schemeClr>
                    </a:solidFill>
                  </a:tcPr>
                </a:tc>
              </a:tr>
            </a:tbl>
          </a:graphicData>
        </a:graphic>
      </p:graphicFrame>
    </p:spTree>
    <p:extLst>
      <p:ext uri="{BB962C8B-B14F-4D97-AF65-F5344CB8AC3E}">
        <p14:creationId xmlns:p14="http://schemas.microsoft.com/office/powerpoint/2010/main" val="93434677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Factor de expansión</a:t>
            </a:r>
            <a:endParaRPr lang="es-EC" dirty="0"/>
          </a:p>
        </p:txBody>
      </p:sp>
      <p:sp>
        <p:nvSpPr>
          <p:cNvPr id="3" name="Marcador de texto 2"/>
          <p:cNvSpPr>
            <a:spLocks noGrp="1"/>
          </p:cNvSpPr>
          <p:nvPr>
            <p:ph type="body" sz="quarter" idx="11"/>
          </p:nvPr>
        </p:nvSpPr>
        <p:spPr/>
        <p:txBody>
          <a:bodyPr/>
          <a:lstStyle/>
          <a:p>
            <a:endParaRPr lang="es-EC"/>
          </a:p>
        </p:txBody>
      </p:sp>
      <p:sp>
        <p:nvSpPr>
          <p:cNvPr id="5" name="Marcador de texto 4"/>
          <p:cNvSpPr>
            <a:spLocks noGrp="1"/>
          </p:cNvSpPr>
          <p:nvPr>
            <p:ph type="body" sz="quarter" idx="13"/>
          </p:nvPr>
        </p:nvSpPr>
        <p:spPr/>
        <p:txBody>
          <a:bodyPr/>
          <a:lstStyle/>
          <a:p>
            <a:endParaRPr lang="es-EC"/>
          </a:p>
        </p:txBody>
      </p:sp>
      <p:sp>
        <p:nvSpPr>
          <p:cNvPr id="6" name="Marcador de texto 3"/>
          <p:cNvSpPr>
            <a:spLocks noGrp="1"/>
          </p:cNvSpPr>
          <p:nvPr>
            <p:ph type="body" sz="quarter" idx="12"/>
          </p:nvPr>
        </p:nvSpPr>
        <p:spPr>
          <a:xfrm>
            <a:off x="2838203" y="1174282"/>
            <a:ext cx="2012930" cy="1145056"/>
          </a:xfrm>
        </p:spPr>
        <p:txBody>
          <a:bodyPr/>
          <a:lstStyle/>
          <a:p>
            <a:r>
              <a:rPr lang="es-ES" dirty="0" smtClean="0"/>
              <a:t>04.</a:t>
            </a:r>
            <a:endParaRPr lang="es-EC" dirty="0"/>
          </a:p>
        </p:txBody>
      </p:sp>
    </p:spTree>
    <p:extLst>
      <p:ext uri="{BB962C8B-B14F-4D97-AF65-F5344CB8AC3E}">
        <p14:creationId xmlns:p14="http://schemas.microsoft.com/office/powerpoint/2010/main" val="37931416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smtClean="0"/>
              <a:t>Factor de expansión</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02</a:t>
            </a:r>
            <a:endParaRPr lang="es-EC" dirty="0"/>
          </a:p>
        </p:txBody>
      </p:sp>
      <p:sp>
        <p:nvSpPr>
          <p:cNvPr id="2" name="Rectángulo 1"/>
          <p:cNvSpPr/>
          <p:nvPr/>
        </p:nvSpPr>
        <p:spPr>
          <a:xfrm>
            <a:off x="1201694" y="1383620"/>
            <a:ext cx="9487642" cy="4247317"/>
          </a:xfrm>
          <a:prstGeom prst="rect">
            <a:avLst/>
          </a:prstGeom>
        </p:spPr>
        <p:txBody>
          <a:bodyPr wrap="square">
            <a:spAutoFit/>
          </a:bodyPr>
          <a:lstStyle/>
          <a:p>
            <a:pPr marL="285750" indent="-285750" algn="just">
              <a:buFont typeface="Arial" panose="020B0604020202020204" pitchFamily="34" charset="0"/>
              <a:buChar char="•"/>
            </a:pPr>
            <a:r>
              <a:rPr lang="es-ES" dirty="0" smtClean="0"/>
              <a:t>El diseño </a:t>
            </a:r>
            <a:r>
              <a:rPr lang="es-ES" dirty="0" err="1" smtClean="0"/>
              <a:t>muestral</a:t>
            </a:r>
            <a:r>
              <a:rPr lang="es-ES" dirty="0" smtClean="0"/>
              <a:t> definido para la ENIGHUR es </a:t>
            </a:r>
            <a:r>
              <a:rPr lang="es-ES" dirty="0" err="1" smtClean="0"/>
              <a:t>bietápico</a:t>
            </a:r>
            <a:r>
              <a:rPr lang="es-ES" dirty="0" smtClean="0"/>
              <a:t> estratificado con selección aleatoria de elementos, por ende, para el calculo de los factores de expansión se consideran las probabilidades de inclusión en cada una de las etapas, así como los respectivos ajustes por cobertura. </a:t>
            </a:r>
          </a:p>
          <a:p>
            <a:pPr marL="285750" indent="-285750" algn="just">
              <a:buFont typeface="Arial" panose="020B0604020202020204" pitchFamily="34" charset="0"/>
              <a:buChar char="•"/>
            </a:pPr>
            <a:endParaRPr lang="es-ES" dirty="0"/>
          </a:p>
          <a:p>
            <a:pPr marL="285750" indent="-285750" algn="just">
              <a:buFont typeface="Arial" panose="020B0604020202020204" pitchFamily="34" charset="0"/>
              <a:buChar char="•"/>
            </a:pPr>
            <a:r>
              <a:rPr lang="es-MX" dirty="0" smtClean="0"/>
              <a:t>Al ser un muestreo probabilístico cada </a:t>
            </a:r>
            <a:r>
              <a:rPr lang="es-MX" dirty="0"/>
              <a:t>unidad de la población tiene una probabilidad conocida de ser </a:t>
            </a:r>
            <a:r>
              <a:rPr lang="es-MX" dirty="0" smtClean="0"/>
              <a:t>seleccionada.</a:t>
            </a:r>
            <a:endParaRPr lang="es-ES" dirty="0" smtClean="0"/>
          </a:p>
          <a:p>
            <a:pPr algn="just"/>
            <a:endParaRPr lang="es-ES" dirty="0" smtClean="0"/>
          </a:p>
          <a:p>
            <a:pPr marL="285750" indent="-285750" algn="just">
              <a:buFont typeface="Arial" panose="020B0604020202020204" pitchFamily="34" charset="0"/>
              <a:buChar char="•"/>
            </a:pPr>
            <a:r>
              <a:rPr lang="es-MX" dirty="0"/>
              <a:t>Un factor de expansión </a:t>
            </a:r>
            <a:r>
              <a:rPr lang="es-MX" dirty="0" err="1"/>
              <a:t>muestral</a:t>
            </a:r>
            <a:r>
              <a:rPr lang="es-MX" dirty="0"/>
              <a:t> es un valor que indica cuántas unidades de la población total representa una unidad de la muestra. </a:t>
            </a:r>
            <a:endParaRPr lang="es-MX" dirty="0" smtClean="0"/>
          </a:p>
          <a:p>
            <a:pPr algn="just"/>
            <a:endParaRPr lang="es-MX" dirty="0"/>
          </a:p>
          <a:p>
            <a:pPr marL="285750" indent="-285750" algn="just">
              <a:buFont typeface="Arial" panose="020B0604020202020204" pitchFamily="34" charset="0"/>
              <a:buChar char="•"/>
            </a:pPr>
            <a:r>
              <a:rPr lang="es-MX" dirty="0"/>
              <a:t>El objetivo principal de los factores de expansión es ajustar las respuestas de la muestra para que reflejen con mayor precisión las características de la población </a:t>
            </a:r>
            <a:r>
              <a:rPr lang="es-MX" dirty="0" smtClean="0"/>
              <a:t>total.</a:t>
            </a:r>
          </a:p>
          <a:p>
            <a:pPr algn="just"/>
            <a:endParaRPr lang="es-MX" dirty="0"/>
          </a:p>
        </p:txBody>
      </p:sp>
    </p:spTree>
    <p:extLst>
      <p:ext uri="{BB962C8B-B14F-4D97-AF65-F5344CB8AC3E}">
        <p14:creationId xmlns:p14="http://schemas.microsoft.com/office/powerpoint/2010/main" val="158778285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Marcador de texto 6"/>
          <p:cNvSpPr>
            <a:spLocks noGrp="1"/>
          </p:cNvSpPr>
          <p:nvPr>
            <p:ph type="body" sz="quarter" idx="11"/>
          </p:nvPr>
        </p:nvSpPr>
        <p:spPr/>
        <p:txBody>
          <a:bodyPr>
            <a:normAutofit lnSpcReduction="10000"/>
          </a:bodyPr>
          <a:lstStyle/>
          <a:p>
            <a:r>
              <a:rPr lang="es-EC" dirty="0" smtClean="0"/>
              <a:t>02</a:t>
            </a:r>
            <a:endParaRPr lang="es-EC" dirty="0"/>
          </a:p>
        </p:txBody>
      </p:sp>
      <p:sp>
        <p:nvSpPr>
          <p:cNvPr id="2" name="Rectángulo 1"/>
          <p:cNvSpPr/>
          <p:nvPr/>
        </p:nvSpPr>
        <p:spPr>
          <a:xfrm>
            <a:off x="1210838" y="2078564"/>
            <a:ext cx="8836152" cy="2862322"/>
          </a:xfrm>
          <a:prstGeom prst="rect">
            <a:avLst/>
          </a:prstGeom>
        </p:spPr>
        <p:txBody>
          <a:bodyPr wrap="square">
            <a:spAutoFit/>
          </a:bodyPr>
          <a:lstStyle/>
          <a:p>
            <a:pPr marL="285750" indent="-285750" algn="just">
              <a:buFont typeface="Arial" panose="020B0604020202020204" pitchFamily="34" charset="0"/>
              <a:buChar char="•"/>
            </a:pPr>
            <a:r>
              <a:rPr lang="es-ES" dirty="0" smtClean="0"/>
              <a:t>En la primera etapa se seleccionan UPM con un probabilidad proporcional al tamaño que está definido por la cantidad de viviendas ocupadas. </a:t>
            </a:r>
          </a:p>
          <a:p>
            <a:pPr algn="just"/>
            <a:endParaRPr lang="es-ES" dirty="0" smtClean="0"/>
          </a:p>
          <a:p>
            <a:pPr marL="285750" indent="-285750" algn="just">
              <a:buFont typeface="Arial" panose="020B0604020202020204" pitchFamily="34" charset="0"/>
              <a:buChar char="•"/>
            </a:pPr>
            <a:r>
              <a:rPr lang="es-ES" dirty="0" smtClean="0"/>
              <a:t>La selección de segunda etapa se realiza sobre el conjunto de viviendas particulares ocupadas. Dicha selección tiene lugar sobre la actualización cartográfica realizada para cada periodo.</a:t>
            </a:r>
          </a:p>
          <a:p>
            <a:pPr marL="285750" indent="-285750" algn="just">
              <a:buFont typeface="Arial" panose="020B0604020202020204" pitchFamily="34" charset="0"/>
              <a:buChar char="•"/>
            </a:pPr>
            <a:endParaRPr lang="es-ES" dirty="0" smtClean="0"/>
          </a:p>
          <a:p>
            <a:pPr marL="285750" indent="-285750" algn="just">
              <a:buFont typeface="Arial" panose="020B0604020202020204" pitchFamily="34" charset="0"/>
              <a:buChar char="•"/>
            </a:pPr>
            <a:r>
              <a:rPr lang="es-ES" dirty="0" smtClean="0"/>
              <a:t>Con las probabilidades de primera y segunda etapa se procede con calculo del factor de expansión teórico. </a:t>
            </a:r>
            <a:endParaRPr lang="es-ES" dirty="0"/>
          </a:p>
          <a:p>
            <a:pPr marL="285750" indent="-285750" algn="just">
              <a:buFont typeface="Arial" panose="020B0604020202020204" pitchFamily="34" charset="0"/>
              <a:buChar char="•"/>
            </a:pPr>
            <a:endParaRPr lang="es-ES" dirty="0"/>
          </a:p>
        </p:txBody>
      </p:sp>
      <p:sp>
        <p:nvSpPr>
          <p:cNvPr id="4" name="Título 4"/>
          <p:cNvSpPr>
            <a:spLocks noGrp="1"/>
          </p:cNvSpPr>
          <p:nvPr>
            <p:ph type="title"/>
          </p:nvPr>
        </p:nvSpPr>
        <p:spPr>
          <a:xfrm>
            <a:off x="838200" y="431851"/>
            <a:ext cx="7737389" cy="672843"/>
          </a:xfrm>
        </p:spPr>
        <p:txBody>
          <a:bodyPr>
            <a:normAutofit/>
          </a:bodyPr>
          <a:lstStyle/>
          <a:p>
            <a:r>
              <a:rPr lang="es-ES" dirty="0" smtClean="0"/>
              <a:t>Factor de expansión</a:t>
            </a:r>
            <a:endParaRPr lang="es-EC" dirty="0"/>
          </a:p>
        </p:txBody>
      </p:sp>
    </p:spTree>
    <p:extLst>
      <p:ext uri="{BB962C8B-B14F-4D97-AF65-F5344CB8AC3E}">
        <p14:creationId xmlns:p14="http://schemas.microsoft.com/office/powerpoint/2010/main" val="424559974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smtClean="0"/>
              <a:t>Ajuste por cobertura de viviendas</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02</a:t>
            </a:r>
            <a:endParaRPr lang="es-EC" dirty="0"/>
          </a:p>
        </p:txBody>
      </p:sp>
      <p:sp>
        <p:nvSpPr>
          <p:cNvPr id="9" name="CuadroTexto 8"/>
          <p:cNvSpPr txBox="1"/>
          <p:nvPr/>
        </p:nvSpPr>
        <p:spPr>
          <a:xfrm>
            <a:off x="838200" y="916913"/>
            <a:ext cx="10212749" cy="5601533"/>
          </a:xfrm>
          <a:prstGeom prst="rect">
            <a:avLst/>
          </a:prstGeom>
          <a:noFill/>
        </p:spPr>
        <p:txBody>
          <a:bodyPr wrap="square" rtlCol="0">
            <a:spAutoFit/>
          </a:bodyPr>
          <a:lstStyle/>
          <a:p>
            <a:r>
              <a:rPr lang="es-ES" sz="2000" dirty="0" smtClean="0"/>
              <a:t>Cada </a:t>
            </a:r>
            <a:r>
              <a:rPr lang="es-ES" sz="2000" dirty="0"/>
              <a:t>vivienda que ha sido seleccionada en la muestra se clasifica de cuatro maneras posibles:</a:t>
            </a:r>
          </a:p>
          <a:p>
            <a:endParaRPr lang="es-EC" sz="2000" dirty="0" smtClean="0"/>
          </a:p>
          <a:p>
            <a:pPr marL="342900" indent="-342900">
              <a:buFont typeface="Arial" panose="020B0604020202020204" pitchFamily="34" charset="0"/>
              <a:buChar char="•"/>
            </a:pPr>
            <a:r>
              <a:rPr lang="es-EC" sz="2000" b="1" dirty="0" smtClean="0"/>
              <a:t>Elegibilidad </a:t>
            </a:r>
            <a:r>
              <a:rPr lang="es-EC" sz="2000" b="1" dirty="0"/>
              <a:t>conocida</a:t>
            </a:r>
          </a:p>
          <a:p>
            <a:r>
              <a:rPr lang="es-EC" sz="2000" b="1" dirty="0" smtClean="0"/>
              <a:t>	– </a:t>
            </a:r>
            <a:r>
              <a:rPr lang="es-EC" sz="2000" dirty="0"/>
              <a:t>Elegible respondiente (RE)</a:t>
            </a:r>
          </a:p>
          <a:p>
            <a:r>
              <a:rPr lang="es-EC" sz="2000" dirty="0" smtClean="0"/>
              <a:t>		∗ </a:t>
            </a:r>
            <a:r>
              <a:rPr lang="es-EC" sz="2000" dirty="0"/>
              <a:t>Efectiva</a:t>
            </a:r>
          </a:p>
          <a:p>
            <a:r>
              <a:rPr lang="es-EC" sz="2000" b="1" dirty="0" smtClean="0"/>
              <a:t>	– </a:t>
            </a:r>
            <a:r>
              <a:rPr lang="es-EC" sz="2000" dirty="0"/>
              <a:t>Elegible no respondiente (NR)</a:t>
            </a:r>
          </a:p>
          <a:p>
            <a:r>
              <a:rPr lang="es-EC" sz="2000" dirty="0" smtClean="0"/>
              <a:t>		∗ </a:t>
            </a:r>
            <a:r>
              <a:rPr lang="es-EC" sz="2000" dirty="0"/>
              <a:t>Rechazo</a:t>
            </a:r>
          </a:p>
          <a:p>
            <a:r>
              <a:rPr lang="es-EC" sz="2000" b="1" dirty="0" smtClean="0"/>
              <a:t>	– </a:t>
            </a:r>
            <a:r>
              <a:rPr lang="es-EC" sz="2000" dirty="0"/>
              <a:t>No elegibles (NE)</a:t>
            </a:r>
          </a:p>
          <a:p>
            <a:r>
              <a:rPr lang="es-EC" sz="2000" dirty="0" smtClean="0"/>
              <a:t>		∗ </a:t>
            </a:r>
            <a:r>
              <a:rPr lang="es-EC" sz="2000" dirty="0"/>
              <a:t>Temporal</a:t>
            </a:r>
          </a:p>
          <a:p>
            <a:r>
              <a:rPr lang="es-EC" sz="2000" dirty="0" smtClean="0"/>
              <a:t>		∗ </a:t>
            </a:r>
            <a:r>
              <a:rPr lang="es-EC" sz="2000" dirty="0"/>
              <a:t>Desocupada</a:t>
            </a:r>
          </a:p>
          <a:p>
            <a:r>
              <a:rPr lang="es-EC" sz="2000" dirty="0" smtClean="0"/>
              <a:t>		∗ </a:t>
            </a:r>
            <a:r>
              <a:rPr lang="es-EC" sz="2000" dirty="0"/>
              <a:t>En construcción</a:t>
            </a:r>
          </a:p>
          <a:p>
            <a:r>
              <a:rPr lang="es-EC" sz="2000" dirty="0" smtClean="0"/>
              <a:t>		∗ </a:t>
            </a:r>
            <a:r>
              <a:rPr lang="es-EC" sz="2000" dirty="0"/>
              <a:t>Inhabitable o </a:t>
            </a:r>
            <a:r>
              <a:rPr lang="es-EC" sz="2000" dirty="0" err="1"/>
              <a:t>destruída</a:t>
            </a:r>
            <a:endParaRPr lang="es-EC" sz="2000" dirty="0"/>
          </a:p>
          <a:p>
            <a:r>
              <a:rPr lang="es-EC" sz="2000" dirty="0" smtClean="0"/>
              <a:t>		∗ </a:t>
            </a:r>
            <a:r>
              <a:rPr lang="es-EC" sz="2000" dirty="0"/>
              <a:t>Convertida en </a:t>
            </a:r>
            <a:r>
              <a:rPr lang="es-EC" sz="2000" dirty="0" smtClean="0"/>
              <a:t>negocio</a:t>
            </a:r>
            <a:endParaRPr lang="es-ES" sz="2000" dirty="0"/>
          </a:p>
          <a:p>
            <a:r>
              <a:rPr lang="es-EC" sz="2000" dirty="0" smtClean="0"/>
              <a:t>		∗ </a:t>
            </a:r>
            <a:r>
              <a:rPr lang="es-EC" sz="2000" dirty="0"/>
              <a:t>Otra razón, cuál?</a:t>
            </a:r>
          </a:p>
          <a:p>
            <a:r>
              <a:rPr lang="es-EC" sz="2000" dirty="0"/>
              <a:t>• </a:t>
            </a:r>
            <a:r>
              <a:rPr lang="es-EC" sz="2000" b="1" dirty="0"/>
              <a:t>Elegibilidad desconocida</a:t>
            </a:r>
          </a:p>
          <a:p>
            <a:r>
              <a:rPr lang="es-EC" sz="2000" b="1" dirty="0" smtClean="0"/>
              <a:t>	– </a:t>
            </a:r>
            <a:r>
              <a:rPr lang="es-EC" sz="2000" dirty="0"/>
              <a:t>Elegibilidad desconocida (ED)</a:t>
            </a:r>
          </a:p>
          <a:p>
            <a:r>
              <a:rPr lang="es-EC" sz="2000" dirty="0" smtClean="0"/>
              <a:t>		∗ </a:t>
            </a:r>
            <a:r>
              <a:rPr lang="es-EC" sz="2000" dirty="0"/>
              <a:t>Nadie en casa</a:t>
            </a:r>
            <a:endParaRPr lang="es-ES" sz="2000" dirty="0"/>
          </a:p>
        </p:txBody>
      </p:sp>
    </p:spTree>
    <p:extLst>
      <p:ext uri="{BB962C8B-B14F-4D97-AF65-F5344CB8AC3E}">
        <p14:creationId xmlns:p14="http://schemas.microsoft.com/office/powerpoint/2010/main" val="405404140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fontScale="90000"/>
          </a:bodyPr>
          <a:lstStyle/>
          <a:p>
            <a:r>
              <a:rPr lang="es-ES" dirty="0" smtClean="0"/>
              <a:t>Ajuste por elegibilidad desconocida</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02</a:t>
            </a:r>
            <a:endParaRPr lang="es-EC" dirty="0"/>
          </a:p>
        </p:txBody>
      </p:sp>
      <p:sp>
        <p:nvSpPr>
          <p:cNvPr id="6" name="Rectángulo 5"/>
          <p:cNvSpPr/>
          <p:nvPr/>
        </p:nvSpPr>
        <p:spPr>
          <a:xfrm>
            <a:off x="1137686" y="1903379"/>
            <a:ext cx="8836152" cy="923330"/>
          </a:xfrm>
          <a:prstGeom prst="rect">
            <a:avLst/>
          </a:prstGeom>
        </p:spPr>
        <p:txBody>
          <a:bodyPr wrap="square">
            <a:spAutoFit/>
          </a:bodyPr>
          <a:lstStyle/>
          <a:p>
            <a:pPr marL="285750" indent="-285750" algn="just">
              <a:buFont typeface="Arial" panose="020B0604020202020204" pitchFamily="34" charset="0"/>
              <a:buChar char="•"/>
            </a:pPr>
            <a:r>
              <a:rPr lang="es-ES" dirty="0" smtClean="0"/>
              <a:t>El tratamiento que se realiza con las unidades en la categoría ED es distribuir su peso total, de manera proporcional, sobre las unidades de elegibilidad conocida. </a:t>
            </a:r>
            <a:endParaRPr lang="es-ES" dirty="0"/>
          </a:p>
        </p:txBody>
      </p:sp>
      <p:sp>
        <p:nvSpPr>
          <p:cNvPr id="2" name="Rectángulo 1"/>
          <p:cNvSpPr/>
          <p:nvPr/>
        </p:nvSpPr>
        <p:spPr>
          <a:xfrm>
            <a:off x="3589362" y="3863233"/>
            <a:ext cx="723331" cy="327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smtClean="0"/>
              <a:t>ED</a:t>
            </a:r>
            <a:endParaRPr lang="es-EC" dirty="0"/>
          </a:p>
        </p:txBody>
      </p:sp>
      <p:cxnSp>
        <p:nvCxnSpPr>
          <p:cNvPr id="4" name="Conector angular 3"/>
          <p:cNvCxnSpPr/>
          <p:nvPr/>
        </p:nvCxnSpPr>
        <p:spPr>
          <a:xfrm flipV="1">
            <a:off x="4517409" y="3726755"/>
            <a:ext cx="1624084" cy="327546"/>
          </a:xfrm>
          <a:prstGeom prst="bentConnector3">
            <a:avLst>
              <a:gd name="adj1" fmla="val 47479"/>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Conector angular 9"/>
          <p:cNvCxnSpPr/>
          <p:nvPr/>
        </p:nvCxnSpPr>
        <p:spPr>
          <a:xfrm>
            <a:off x="4517409" y="4041601"/>
            <a:ext cx="1624084" cy="1270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ector angular 14"/>
          <p:cNvCxnSpPr/>
          <p:nvPr/>
        </p:nvCxnSpPr>
        <p:spPr>
          <a:xfrm>
            <a:off x="4517409" y="4054301"/>
            <a:ext cx="1624084" cy="382138"/>
          </a:xfrm>
          <a:prstGeom prst="bentConnector3">
            <a:avLst>
              <a:gd name="adj1" fmla="val 47479"/>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ángulo 16"/>
          <p:cNvSpPr/>
          <p:nvPr/>
        </p:nvSpPr>
        <p:spPr>
          <a:xfrm>
            <a:off x="6346209" y="3575032"/>
            <a:ext cx="723331" cy="327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smtClean="0"/>
              <a:t>RE</a:t>
            </a:r>
            <a:endParaRPr lang="es-EC" dirty="0"/>
          </a:p>
        </p:txBody>
      </p:sp>
      <p:sp>
        <p:nvSpPr>
          <p:cNvPr id="18" name="Rectángulo 17"/>
          <p:cNvSpPr/>
          <p:nvPr/>
        </p:nvSpPr>
        <p:spPr>
          <a:xfrm>
            <a:off x="6346209" y="4027006"/>
            <a:ext cx="723331" cy="327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smtClean="0"/>
              <a:t>NR</a:t>
            </a:r>
            <a:endParaRPr lang="es-EC" dirty="0"/>
          </a:p>
        </p:txBody>
      </p:sp>
      <p:sp>
        <p:nvSpPr>
          <p:cNvPr id="19" name="Rectángulo 18"/>
          <p:cNvSpPr/>
          <p:nvPr/>
        </p:nvSpPr>
        <p:spPr>
          <a:xfrm>
            <a:off x="6346209" y="4478980"/>
            <a:ext cx="723331" cy="327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smtClean="0"/>
              <a:t>NE</a:t>
            </a:r>
            <a:endParaRPr lang="es-EC" dirty="0"/>
          </a:p>
        </p:txBody>
      </p:sp>
    </p:spTree>
    <p:extLst>
      <p:ext uri="{BB962C8B-B14F-4D97-AF65-F5344CB8AC3E}">
        <p14:creationId xmlns:p14="http://schemas.microsoft.com/office/powerpoint/2010/main" val="16647370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smtClean="0"/>
              <a:t>Introducción</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01</a:t>
            </a:r>
            <a:endParaRPr lang="es-EC" dirty="0"/>
          </a:p>
        </p:txBody>
      </p:sp>
      <p:sp>
        <p:nvSpPr>
          <p:cNvPr id="10" name="Marcador de texto 2"/>
          <p:cNvSpPr txBox="1">
            <a:spLocks/>
          </p:cNvSpPr>
          <p:nvPr/>
        </p:nvSpPr>
        <p:spPr>
          <a:xfrm>
            <a:off x="871220" y="5440294"/>
            <a:ext cx="7806871" cy="49915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s-EC" sz="1800" dirty="0"/>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12" name="CuadroTexto 11"/>
          <p:cNvSpPr txBox="1"/>
          <p:nvPr/>
        </p:nvSpPr>
        <p:spPr>
          <a:xfrm>
            <a:off x="871220" y="1768948"/>
            <a:ext cx="9479788" cy="3785652"/>
          </a:xfrm>
          <a:prstGeom prst="rect">
            <a:avLst/>
          </a:prstGeom>
          <a:noFill/>
        </p:spPr>
        <p:txBody>
          <a:bodyPr wrap="square" rtlCol="0">
            <a:spAutoFit/>
          </a:bodyPr>
          <a:lstStyle/>
          <a:p>
            <a:pPr marL="342900" indent="-342900" algn="just">
              <a:buFont typeface="Arial" panose="020B0604020202020204" pitchFamily="34" charset="0"/>
              <a:buChar char="•"/>
            </a:pPr>
            <a:r>
              <a:rPr lang="es-ES" sz="2000" dirty="0"/>
              <a:t>El diseño muestral implementado en la Encuesta Nacional de Ingresos de Hogares Urbanos y </a:t>
            </a:r>
            <a:r>
              <a:rPr lang="es-ES" sz="2000" dirty="0" smtClean="0"/>
              <a:t>Rurales (ENIGHUR</a:t>
            </a:r>
            <a:r>
              <a:rPr lang="es-ES" sz="2000" dirty="0"/>
              <a:t>) es un muestreo </a:t>
            </a:r>
            <a:r>
              <a:rPr lang="es-ES" sz="2000" dirty="0" smtClean="0"/>
              <a:t>probabilístico bietápico </a:t>
            </a:r>
            <a:r>
              <a:rPr lang="es-ES" sz="2000" dirty="0"/>
              <a:t>estratificado </a:t>
            </a:r>
            <a:r>
              <a:rPr lang="es-ES" sz="2000" dirty="0" smtClean="0"/>
              <a:t>con selección aleatoria de </a:t>
            </a:r>
            <a:r>
              <a:rPr lang="es-ES" sz="2000" dirty="0"/>
              <a:t>elementos. </a:t>
            </a:r>
            <a:endParaRPr lang="es-ES" sz="2000" dirty="0" smtClean="0"/>
          </a:p>
          <a:p>
            <a:pPr marL="342900" indent="-342900" algn="just">
              <a:buFont typeface="Arial" panose="020B0604020202020204" pitchFamily="34" charset="0"/>
              <a:buChar char="•"/>
            </a:pPr>
            <a:endParaRPr lang="es-ES" sz="2000" dirty="0"/>
          </a:p>
          <a:p>
            <a:pPr marL="342900" indent="-342900" algn="just">
              <a:buFont typeface="Arial" panose="020B0604020202020204" pitchFamily="34" charset="0"/>
              <a:buChar char="•"/>
            </a:pPr>
            <a:r>
              <a:rPr lang="es-ES" sz="2000" dirty="0" smtClean="0"/>
              <a:t>En </a:t>
            </a:r>
            <a:r>
              <a:rPr lang="es-ES" sz="2000" dirty="0"/>
              <a:t>la primera etapa, </a:t>
            </a:r>
            <a:r>
              <a:rPr lang="es-ES" sz="2000" dirty="0" smtClean="0"/>
              <a:t>se selecciona </a:t>
            </a:r>
            <a:r>
              <a:rPr lang="es-ES" sz="2000" dirty="0"/>
              <a:t>una muestra estratificada de UPM con probabilidad proporcional al tamaño (PPT), donde </a:t>
            </a:r>
            <a:r>
              <a:rPr lang="es-ES" sz="2000" dirty="0" smtClean="0"/>
              <a:t>la medida </a:t>
            </a:r>
            <a:r>
              <a:rPr lang="es-ES" sz="2000" dirty="0"/>
              <a:t>de tamaño de cada UPM está dada por el total de viviendas particulares ocupadas. </a:t>
            </a:r>
            <a:endParaRPr lang="es-ES" sz="2000" dirty="0" smtClean="0"/>
          </a:p>
          <a:p>
            <a:pPr marL="342900" indent="-342900" algn="just">
              <a:buFont typeface="Arial" panose="020B0604020202020204" pitchFamily="34" charset="0"/>
              <a:buChar char="•"/>
            </a:pPr>
            <a:endParaRPr lang="es-ES" sz="2000" dirty="0"/>
          </a:p>
          <a:p>
            <a:pPr marL="342900" indent="-342900" algn="just">
              <a:buFont typeface="Arial" panose="020B0604020202020204" pitchFamily="34" charset="0"/>
              <a:buChar char="•"/>
            </a:pPr>
            <a:r>
              <a:rPr lang="es-ES" sz="2000" dirty="0" smtClean="0"/>
              <a:t>Para una segunda etapa, </a:t>
            </a:r>
            <a:r>
              <a:rPr lang="es-ES" sz="2000" dirty="0"/>
              <a:t>se </a:t>
            </a:r>
            <a:r>
              <a:rPr lang="es-ES" sz="2000" dirty="0" smtClean="0"/>
              <a:t>enlista la </a:t>
            </a:r>
            <a:r>
              <a:rPr lang="es-ES" sz="2000" dirty="0"/>
              <a:t>totalidad de viviendas que conforman cada </a:t>
            </a:r>
            <a:r>
              <a:rPr lang="es-ES" sz="2000" dirty="0" smtClean="0"/>
              <a:t>UPM. Posteriormente se selecciona aleatoriamente un </a:t>
            </a:r>
            <a:r>
              <a:rPr lang="es-ES" sz="2000" dirty="0"/>
              <a:t>total fijo de 12 viviendas en cada UPM seleccionada</a:t>
            </a:r>
            <a:r>
              <a:rPr lang="es-ES" sz="2000" dirty="0" smtClean="0"/>
              <a:t>.</a:t>
            </a:r>
            <a:endParaRPr lang="es-ES" sz="2000" dirty="0"/>
          </a:p>
        </p:txBody>
      </p:sp>
    </p:spTree>
    <p:extLst>
      <p:ext uri="{BB962C8B-B14F-4D97-AF65-F5344CB8AC3E}">
        <p14:creationId xmlns:p14="http://schemas.microsoft.com/office/powerpoint/2010/main" val="14570874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smtClean="0"/>
              <a:t>Ajuste por no respuesta</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02</a:t>
            </a:r>
            <a:endParaRPr lang="es-EC" dirty="0"/>
          </a:p>
        </p:txBody>
      </p:sp>
      <p:sp>
        <p:nvSpPr>
          <p:cNvPr id="6" name="Rectángulo 5"/>
          <p:cNvSpPr/>
          <p:nvPr/>
        </p:nvSpPr>
        <p:spPr>
          <a:xfrm>
            <a:off x="1119398" y="1626068"/>
            <a:ext cx="8836152" cy="646331"/>
          </a:xfrm>
          <a:prstGeom prst="rect">
            <a:avLst/>
          </a:prstGeom>
        </p:spPr>
        <p:txBody>
          <a:bodyPr wrap="square">
            <a:spAutoFit/>
          </a:bodyPr>
          <a:lstStyle/>
          <a:p>
            <a:pPr marL="285750" indent="-285750" algn="just">
              <a:buFont typeface="Arial" panose="020B0604020202020204" pitchFamily="34" charset="0"/>
              <a:buChar char="•"/>
            </a:pPr>
            <a:r>
              <a:rPr lang="es-ES" dirty="0" smtClean="0"/>
              <a:t>El tratamiento que se realiza con las unidades en la categoría NR es distribuir su peso total, de manera proporcional, sobre las unidades RE y NE.</a:t>
            </a:r>
            <a:endParaRPr lang="es-ES" dirty="0"/>
          </a:p>
        </p:txBody>
      </p:sp>
      <p:sp>
        <p:nvSpPr>
          <p:cNvPr id="2" name="Rectángulo 1"/>
          <p:cNvSpPr/>
          <p:nvPr/>
        </p:nvSpPr>
        <p:spPr>
          <a:xfrm>
            <a:off x="3730070" y="3968554"/>
            <a:ext cx="723331" cy="327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smtClean="0"/>
              <a:t>NR</a:t>
            </a:r>
            <a:endParaRPr lang="es-EC" dirty="0"/>
          </a:p>
        </p:txBody>
      </p:sp>
      <p:cxnSp>
        <p:nvCxnSpPr>
          <p:cNvPr id="4" name="Conector angular 3"/>
          <p:cNvCxnSpPr/>
          <p:nvPr/>
        </p:nvCxnSpPr>
        <p:spPr>
          <a:xfrm flipV="1">
            <a:off x="4658117" y="3832076"/>
            <a:ext cx="1624084" cy="327546"/>
          </a:xfrm>
          <a:prstGeom prst="bentConnector3">
            <a:avLst>
              <a:gd name="adj1" fmla="val 47479"/>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ector angular 14"/>
          <p:cNvCxnSpPr/>
          <p:nvPr/>
        </p:nvCxnSpPr>
        <p:spPr>
          <a:xfrm>
            <a:off x="4658117" y="4159622"/>
            <a:ext cx="1624084" cy="382138"/>
          </a:xfrm>
          <a:prstGeom prst="bentConnector3">
            <a:avLst>
              <a:gd name="adj1" fmla="val 47479"/>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ángulo 16"/>
          <p:cNvSpPr/>
          <p:nvPr/>
        </p:nvSpPr>
        <p:spPr>
          <a:xfrm>
            <a:off x="6486917" y="3516580"/>
            <a:ext cx="723331" cy="327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smtClean="0"/>
              <a:t>RE</a:t>
            </a:r>
            <a:endParaRPr lang="es-EC" dirty="0"/>
          </a:p>
        </p:txBody>
      </p:sp>
      <p:sp>
        <p:nvSpPr>
          <p:cNvPr id="19" name="Rectángulo 18"/>
          <p:cNvSpPr/>
          <p:nvPr/>
        </p:nvSpPr>
        <p:spPr>
          <a:xfrm>
            <a:off x="6486917" y="4584301"/>
            <a:ext cx="723331" cy="32754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smtClean="0"/>
              <a:t>NE</a:t>
            </a:r>
            <a:endParaRPr lang="es-EC" dirty="0"/>
          </a:p>
        </p:txBody>
      </p:sp>
    </p:spTree>
    <p:extLst>
      <p:ext uri="{BB962C8B-B14F-4D97-AF65-F5344CB8AC3E}">
        <p14:creationId xmlns:p14="http://schemas.microsoft.com/office/powerpoint/2010/main" val="254011936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a:xfrm>
            <a:off x="838200" y="482079"/>
            <a:ext cx="7737389" cy="672843"/>
          </a:xfrm>
        </p:spPr>
        <p:txBody>
          <a:bodyPr>
            <a:normAutofit/>
          </a:bodyPr>
          <a:lstStyle/>
          <a:p>
            <a:r>
              <a:rPr lang="es-ES" dirty="0" smtClean="0"/>
              <a:t>Consideraciones </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02</a:t>
            </a:r>
            <a:endParaRPr lang="es-EC" dirty="0"/>
          </a:p>
        </p:txBody>
      </p:sp>
      <p:sp>
        <p:nvSpPr>
          <p:cNvPr id="9" name="Rectángulo 8"/>
          <p:cNvSpPr/>
          <p:nvPr/>
        </p:nvSpPr>
        <p:spPr>
          <a:xfrm>
            <a:off x="1210838" y="1756592"/>
            <a:ext cx="8836152" cy="3693319"/>
          </a:xfrm>
          <a:prstGeom prst="rect">
            <a:avLst/>
          </a:prstGeom>
        </p:spPr>
        <p:txBody>
          <a:bodyPr wrap="square">
            <a:spAutoFit/>
          </a:bodyPr>
          <a:lstStyle/>
          <a:p>
            <a:pPr marL="285750" indent="-285750" algn="just">
              <a:buFont typeface="Arial" panose="020B0604020202020204" pitchFamily="34" charset="0"/>
              <a:buChar char="•"/>
            </a:pPr>
            <a:r>
              <a:rPr lang="es-ES" dirty="0" smtClean="0"/>
              <a:t>Los problemas de cobertura están relacionados directamente con la construcción de factores de expansión.</a:t>
            </a:r>
          </a:p>
          <a:p>
            <a:pPr algn="just"/>
            <a:endParaRPr lang="es-ES" dirty="0" smtClean="0"/>
          </a:p>
          <a:p>
            <a:pPr marL="285750" indent="-285750" algn="just">
              <a:buFont typeface="Arial" panose="020B0604020202020204" pitchFamily="34" charset="0"/>
              <a:buChar char="•"/>
            </a:pPr>
            <a:r>
              <a:rPr lang="es-ES" dirty="0" smtClean="0"/>
              <a:t>A medida que los problemas de cobertura son mas grandes los factores de expansión requieren un ajuste mayor.</a:t>
            </a:r>
          </a:p>
          <a:p>
            <a:pPr algn="just"/>
            <a:endParaRPr lang="es-ES" dirty="0" smtClean="0"/>
          </a:p>
          <a:p>
            <a:pPr marL="285750" indent="-285750" algn="just">
              <a:buFont typeface="Arial" panose="020B0604020202020204" pitchFamily="34" charset="0"/>
              <a:buChar char="•"/>
            </a:pPr>
            <a:r>
              <a:rPr lang="es-ES" dirty="0" smtClean="0"/>
              <a:t>Los problemas de cobertura inciden directamente en las estimaciones poblacionales, ya que conllevan a resultados mas alejados de los valores esperados.</a:t>
            </a:r>
          </a:p>
          <a:p>
            <a:pPr algn="just"/>
            <a:endParaRPr lang="es-ES" dirty="0" smtClean="0"/>
          </a:p>
          <a:p>
            <a:pPr marL="285750" indent="-285750" algn="just">
              <a:buFont typeface="Arial" panose="020B0604020202020204" pitchFamily="34" charset="0"/>
              <a:buChar char="•"/>
            </a:pPr>
            <a:r>
              <a:rPr lang="es-ES" dirty="0" smtClean="0"/>
              <a:t>Las viviendas seleccionadas y que no debieron ser seleccionadas, implica un “desgaste” innecesario en la calidad de las estimaciones. Por lo que esta categoría debe ser controlada minuciosamente.</a:t>
            </a:r>
            <a:endParaRPr lang="es-ES" dirty="0"/>
          </a:p>
        </p:txBody>
      </p:sp>
    </p:spTree>
    <p:extLst>
      <p:ext uri="{BB962C8B-B14F-4D97-AF65-F5344CB8AC3E}">
        <p14:creationId xmlns:p14="http://schemas.microsoft.com/office/powerpoint/2010/main" val="45108301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853690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smtClean="0"/>
              <a:t>Introducción</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01</a:t>
            </a:r>
            <a:endParaRPr lang="es-EC" dirty="0"/>
          </a:p>
        </p:txBody>
      </p:sp>
      <p:sp>
        <p:nvSpPr>
          <p:cNvPr id="10" name="Marcador de texto 2"/>
          <p:cNvSpPr txBox="1">
            <a:spLocks/>
          </p:cNvSpPr>
          <p:nvPr/>
        </p:nvSpPr>
        <p:spPr>
          <a:xfrm>
            <a:off x="871220" y="5440294"/>
            <a:ext cx="7806871" cy="49915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s-EC" sz="1800" dirty="0"/>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12" name="CuadroTexto 11"/>
          <p:cNvSpPr txBox="1"/>
          <p:nvPr/>
        </p:nvSpPr>
        <p:spPr>
          <a:xfrm>
            <a:off x="1563624" y="2057487"/>
            <a:ext cx="9479788" cy="2554545"/>
          </a:xfrm>
          <a:prstGeom prst="rect">
            <a:avLst/>
          </a:prstGeom>
          <a:noFill/>
        </p:spPr>
        <p:txBody>
          <a:bodyPr wrap="square" rtlCol="0">
            <a:spAutoFit/>
          </a:bodyPr>
          <a:lstStyle/>
          <a:p>
            <a:r>
              <a:rPr lang="es-ES" sz="2000" dirty="0"/>
              <a:t>• La ENIGHUR tiene un tamaño muestral total de 3432 UPM distribuidas espacial y temporalmente</a:t>
            </a:r>
            <a:r>
              <a:rPr lang="es-ES" sz="2000" dirty="0" smtClean="0"/>
              <a:t>.</a:t>
            </a:r>
          </a:p>
          <a:p>
            <a:endParaRPr lang="es-ES" sz="2000" dirty="0"/>
          </a:p>
          <a:p>
            <a:r>
              <a:rPr lang="es-ES" sz="2000" dirty="0"/>
              <a:t>• La encuesta está planificada a lo largo de trece periodos: Se levantan 264 UPM por periodo</a:t>
            </a:r>
            <a:r>
              <a:rPr lang="es-ES" sz="2000" dirty="0" smtClean="0"/>
              <a:t>.</a:t>
            </a:r>
          </a:p>
          <a:p>
            <a:endParaRPr lang="es-ES" sz="2000" dirty="0"/>
          </a:p>
          <a:p>
            <a:r>
              <a:rPr lang="es-ES" sz="2000" dirty="0"/>
              <a:t>• Cada periodo está </a:t>
            </a:r>
            <a:r>
              <a:rPr lang="es-ES" sz="2000" dirty="0" smtClean="0"/>
              <a:t>constituido </a:t>
            </a:r>
            <a:r>
              <a:rPr lang="es-ES" sz="2000" dirty="0"/>
              <a:t>por cuatro semanas: En cada semana se levantan 66 UPM.</a:t>
            </a:r>
          </a:p>
        </p:txBody>
      </p:sp>
    </p:spTree>
    <p:extLst>
      <p:ext uri="{BB962C8B-B14F-4D97-AF65-F5344CB8AC3E}">
        <p14:creationId xmlns:p14="http://schemas.microsoft.com/office/powerpoint/2010/main" val="265729836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838200" y="233746"/>
            <a:ext cx="7737389" cy="672843"/>
          </a:xfrm>
        </p:spPr>
        <p:txBody>
          <a:bodyPr>
            <a:normAutofit fontScale="90000"/>
          </a:bodyPr>
          <a:lstStyle/>
          <a:p>
            <a:r>
              <a:rPr lang="es-ES" dirty="0" smtClean="0"/>
              <a:t>Avance del levantamiento </a:t>
            </a:r>
            <a:r>
              <a:rPr lang="es-ES" dirty="0"/>
              <a:t>de la muestra</a:t>
            </a:r>
            <a:endParaRPr lang="es-EC" dirty="0"/>
          </a:p>
        </p:txBody>
      </p:sp>
      <p:sp>
        <p:nvSpPr>
          <p:cNvPr id="4" name="Marcador de texto 3"/>
          <p:cNvSpPr>
            <a:spLocks noGrp="1"/>
          </p:cNvSpPr>
          <p:nvPr>
            <p:ph type="body" sz="quarter" idx="11"/>
          </p:nvPr>
        </p:nvSpPr>
        <p:spPr/>
        <p:txBody>
          <a:bodyPr>
            <a:normAutofit lnSpcReduction="10000"/>
          </a:bodyPr>
          <a:lstStyle/>
          <a:p>
            <a:endParaRPr lang="es-EC"/>
          </a:p>
        </p:txBody>
      </p:sp>
      <p:pic>
        <p:nvPicPr>
          <p:cNvPr id="3" name="Imagen 2"/>
          <p:cNvPicPr>
            <a:picLocks noChangeAspect="1"/>
          </p:cNvPicPr>
          <p:nvPr/>
        </p:nvPicPr>
        <p:blipFill>
          <a:blip r:embed="rId2"/>
          <a:stretch>
            <a:fillRect/>
          </a:stretch>
        </p:blipFill>
        <p:spPr>
          <a:xfrm>
            <a:off x="2688609" y="906589"/>
            <a:ext cx="5773003" cy="5750243"/>
          </a:xfrm>
          <a:prstGeom prst="rect">
            <a:avLst/>
          </a:prstGeom>
        </p:spPr>
      </p:pic>
    </p:spTree>
    <p:extLst>
      <p:ext uri="{BB962C8B-B14F-4D97-AF65-F5344CB8AC3E}">
        <p14:creationId xmlns:p14="http://schemas.microsoft.com/office/powerpoint/2010/main" val="11675679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838203" y="3324288"/>
            <a:ext cx="7077694" cy="957087"/>
          </a:xfrm>
        </p:spPr>
        <p:txBody>
          <a:bodyPr>
            <a:normAutofit fontScale="90000"/>
          </a:bodyPr>
          <a:lstStyle/>
          <a:p>
            <a:r>
              <a:rPr lang="es-ES" dirty="0" smtClean="0"/>
              <a:t>Novedades </a:t>
            </a:r>
            <a:r>
              <a:rPr lang="es-ES" dirty="0" err="1" smtClean="0"/>
              <a:t>MyC</a:t>
            </a:r>
            <a:r>
              <a:rPr lang="es-ES" dirty="0" smtClean="0"/>
              <a:t> </a:t>
            </a:r>
            <a:r>
              <a:rPr lang="es-ES" dirty="0" smtClean="0"/>
              <a:t/>
            </a:r>
            <a:br>
              <a:rPr lang="es-ES" dirty="0" smtClean="0"/>
            </a:br>
            <a:r>
              <a:rPr lang="es-ES" sz="4000" dirty="0" smtClean="0"/>
              <a:t>(“Sin Nombre”)</a:t>
            </a:r>
            <a:endParaRPr lang="es-EC" sz="4000" dirty="0"/>
          </a:p>
        </p:txBody>
      </p:sp>
      <p:sp>
        <p:nvSpPr>
          <p:cNvPr id="4" name="Marcador de texto 3"/>
          <p:cNvSpPr>
            <a:spLocks noGrp="1"/>
          </p:cNvSpPr>
          <p:nvPr>
            <p:ph type="body" sz="quarter" idx="12"/>
          </p:nvPr>
        </p:nvSpPr>
        <p:spPr/>
        <p:txBody>
          <a:bodyPr/>
          <a:lstStyle/>
          <a:p>
            <a:r>
              <a:rPr lang="es-MX" dirty="0" smtClean="0"/>
              <a:t>02.</a:t>
            </a:r>
            <a:endParaRPr lang="es-EC" dirty="0"/>
          </a:p>
        </p:txBody>
      </p:sp>
      <p:sp>
        <p:nvSpPr>
          <p:cNvPr id="5" name="Marcador de texto 4"/>
          <p:cNvSpPr>
            <a:spLocks noGrp="1"/>
          </p:cNvSpPr>
          <p:nvPr>
            <p:ph type="body" sz="quarter" idx="13"/>
          </p:nvPr>
        </p:nvSpPr>
        <p:spPr/>
        <p:txBody>
          <a:bodyPr/>
          <a:lstStyle/>
          <a:p>
            <a:endParaRPr lang="es-EC"/>
          </a:p>
        </p:txBody>
      </p:sp>
    </p:spTree>
    <p:extLst>
      <p:ext uri="{BB962C8B-B14F-4D97-AF65-F5344CB8AC3E}">
        <p14:creationId xmlns:p14="http://schemas.microsoft.com/office/powerpoint/2010/main" val="334751270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smtClean="0"/>
              <a:t>Novedades</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01</a:t>
            </a:r>
            <a:endParaRPr lang="es-EC" dirty="0"/>
          </a:p>
        </p:txBody>
      </p:sp>
      <p:sp>
        <p:nvSpPr>
          <p:cNvPr id="10" name="Marcador de texto 2"/>
          <p:cNvSpPr txBox="1">
            <a:spLocks/>
          </p:cNvSpPr>
          <p:nvPr/>
        </p:nvSpPr>
        <p:spPr>
          <a:xfrm>
            <a:off x="871220" y="5440294"/>
            <a:ext cx="7806871" cy="49915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s-EC" sz="1800" dirty="0"/>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12" name="CuadroTexto 11"/>
          <p:cNvSpPr txBox="1"/>
          <p:nvPr/>
        </p:nvSpPr>
        <p:spPr>
          <a:xfrm>
            <a:off x="1277021" y="1924041"/>
            <a:ext cx="9479788" cy="3477875"/>
          </a:xfrm>
          <a:prstGeom prst="rect">
            <a:avLst/>
          </a:prstGeom>
          <a:noFill/>
        </p:spPr>
        <p:txBody>
          <a:bodyPr wrap="square" rtlCol="0">
            <a:spAutoFit/>
          </a:bodyPr>
          <a:lstStyle/>
          <a:p>
            <a:r>
              <a:rPr lang="es-ES" sz="2000" dirty="0"/>
              <a:t>• </a:t>
            </a:r>
            <a:r>
              <a:rPr lang="es-ES" sz="2000" dirty="0" smtClean="0"/>
              <a:t>Actualmente se ha enviado la muestra hasta el periodo 09. </a:t>
            </a:r>
          </a:p>
          <a:p>
            <a:r>
              <a:rPr lang="es-ES" sz="2000" dirty="0" smtClean="0"/>
              <a:t> </a:t>
            </a:r>
            <a:endParaRPr lang="es-ES" sz="2000" dirty="0"/>
          </a:p>
          <a:p>
            <a:r>
              <a:rPr lang="es-ES" sz="2000" dirty="0"/>
              <a:t>• </a:t>
            </a:r>
            <a:r>
              <a:rPr lang="es-ES" sz="2000" dirty="0" smtClean="0"/>
              <a:t>Existe un total de 9 UPM que no han podido ser actualizadas por lo que se recurrió a la información del pre-censo. </a:t>
            </a:r>
          </a:p>
          <a:p>
            <a:endParaRPr lang="es-ES" sz="2000" dirty="0"/>
          </a:p>
          <a:p>
            <a:r>
              <a:rPr lang="es-ES" sz="2000" dirty="0" smtClean="0"/>
              <a:t>• Existen viviendas cuya información no se logró completar en torno a la información del jefe de hogar. Son viviendas ocupadas con personas ausentes, información pre-censal incompleta o existió inconvenientes en la actualización. </a:t>
            </a:r>
            <a:r>
              <a:rPr lang="es-ES" sz="2000" dirty="0"/>
              <a:t>El promedio porcentual de esta novedad alcanza el </a:t>
            </a:r>
            <a:r>
              <a:rPr lang="es-ES" sz="2000" dirty="0" smtClean="0"/>
              <a:t>4.8%.</a:t>
            </a:r>
          </a:p>
          <a:p>
            <a:endParaRPr lang="es-ES" sz="2000" dirty="0"/>
          </a:p>
          <a:p>
            <a:endParaRPr lang="es-ES" sz="2000" dirty="0"/>
          </a:p>
        </p:txBody>
      </p:sp>
    </p:spTree>
    <p:extLst>
      <p:ext uri="{BB962C8B-B14F-4D97-AF65-F5344CB8AC3E}">
        <p14:creationId xmlns:p14="http://schemas.microsoft.com/office/powerpoint/2010/main" val="304506096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smtClean="0"/>
              <a:t>Novedades (</a:t>
            </a:r>
            <a:r>
              <a:rPr lang="es-ES" dirty="0" err="1" smtClean="0"/>
              <a:t>MyC</a:t>
            </a:r>
            <a:r>
              <a:rPr lang="es-ES" dirty="0" smtClean="0"/>
              <a:t> -“Sin nombre”)</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01</a:t>
            </a:r>
            <a:endParaRPr lang="es-EC" dirty="0"/>
          </a:p>
        </p:txBody>
      </p:sp>
      <p:sp>
        <p:nvSpPr>
          <p:cNvPr id="10" name="Marcador de texto 2"/>
          <p:cNvSpPr txBox="1">
            <a:spLocks/>
          </p:cNvSpPr>
          <p:nvPr/>
        </p:nvSpPr>
        <p:spPr>
          <a:xfrm>
            <a:off x="871220" y="5412998"/>
            <a:ext cx="7806871" cy="49915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s-EC" sz="1800" dirty="0"/>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12" name="CuadroTexto 11"/>
          <p:cNvSpPr txBox="1"/>
          <p:nvPr/>
        </p:nvSpPr>
        <p:spPr>
          <a:xfrm>
            <a:off x="1277021" y="1500995"/>
            <a:ext cx="9479788" cy="707886"/>
          </a:xfrm>
          <a:prstGeom prst="rect">
            <a:avLst/>
          </a:prstGeom>
          <a:noFill/>
        </p:spPr>
        <p:txBody>
          <a:bodyPr wrap="square" rtlCol="0">
            <a:spAutoFit/>
          </a:bodyPr>
          <a:lstStyle/>
          <a:p>
            <a:endParaRPr lang="es-ES" sz="2000" dirty="0" smtClean="0"/>
          </a:p>
          <a:p>
            <a:endParaRPr lang="es-ES" sz="2000" dirty="0"/>
          </a:p>
        </p:txBody>
      </p:sp>
      <p:graphicFrame>
        <p:nvGraphicFramePr>
          <p:cNvPr id="2" name="Tabla 1"/>
          <p:cNvGraphicFramePr>
            <a:graphicFrameLocks noGrp="1"/>
          </p:cNvGraphicFramePr>
          <p:nvPr>
            <p:extLst>
              <p:ext uri="{D42A27DB-BD31-4B8C-83A1-F6EECF244321}">
                <p14:modId xmlns:p14="http://schemas.microsoft.com/office/powerpoint/2010/main" val="2762867778"/>
              </p:ext>
            </p:extLst>
          </p:nvPr>
        </p:nvGraphicFramePr>
        <p:xfrm>
          <a:off x="3176048" y="2192749"/>
          <a:ext cx="5946691" cy="2879677"/>
        </p:xfrm>
        <a:graphic>
          <a:graphicData uri="http://schemas.openxmlformats.org/drawingml/2006/table">
            <a:tbl>
              <a:tblPr>
                <a:tableStyleId>{5C22544A-7EE6-4342-B048-85BDC9FD1C3A}</a:tableStyleId>
              </a:tblPr>
              <a:tblGrid>
                <a:gridCol w="1953740"/>
                <a:gridCol w="1813313"/>
                <a:gridCol w="2179638"/>
              </a:tblGrid>
              <a:tr h="787343">
                <a:tc>
                  <a:txBody>
                    <a:bodyPr/>
                    <a:lstStyle/>
                    <a:p>
                      <a:pPr algn="ctr" fontAlgn="b"/>
                      <a:r>
                        <a:rPr lang="es-EC" sz="1800" b="1" u="none" strike="noStrike" dirty="0">
                          <a:effectLst/>
                        </a:rPr>
                        <a:t>zonal</a:t>
                      </a:r>
                      <a:endParaRPr lang="es-EC" sz="1800" b="1" i="0" u="none" strike="noStrike" dirty="0">
                        <a:solidFill>
                          <a:srgbClr val="000000"/>
                        </a:solidFill>
                        <a:effectLst/>
                        <a:latin typeface="Calibri" panose="020F0502020204030204" pitchFamily="34" charset="0"/>
                      </a:endParaRPr>
                    </a:p>
                  </a:txBody>
                  <a:tcPr marL="9525" marR="9525" marT="9525" marB="0" anchor="ctr">
                    <a:solidFill>
                      <a:schemeClr val="accent1">
                        <a:lumMod val="60000"/>
                        <a:lumOff val="40000"/>
                      </a:schemeClr>
                    </a:solidFill>
                  </a:tcPr>
                </a:tc>
                <a:tc>
                  <a:txBody>
                    <a:bodyPr/>
                    <a:lstStyle/>
                    <a:p>
                      <a:pPr algn="ctr" fontAlgn="b"/>
                      <a:r>
                        <a:rPr lang="es-EC" sz="1800" b="1" u="none" strike="noStrike" dirty="0" err="1" smtClean="0">
                          <a:effectLst/>
                        </a:rPr>
                        <a:t>Sin_Nombre</a:t>
                      </a:r>
                      <a:endParaRPr lang="es-EC" sz="1800" b="1" i="0" u="none" strike="noStrike" dirty="0">
                        <a:solidFill>
                          <a:srgbClr val="000000"/>
                        </a:solidFill>
                        <a:effectLst/>
                        <a:latin typeface="Calibri" panose="020F0502020204030204" pitchFamily="34" charset="0"/>
                      </a:endParaRPr>
                    </a:p>
                  </a:txBody>
                  <a:tcPr marL="9525" marR="9525" marT="9525" marB="0" anchor="ctr">
                    <a:solidFill>
                      <a:schemeClr val="accent1">
                        <a:lumMod val="60000"/>
                        <a:lumOff val="40000"/>
                      </a:schemeClr>
                    </a:solidFill>
                  </a:tcPr>
                </a:tc>
                <a:tc>
                  <a:txBody>
                    <a:bodyPr/>
                    <a:lstStyle/>
                    <a:p>
                      <a:pPr algn="ctr" fontAlgn="b"/>
                      <a:r>
                        <a:rPr lang="es-EC" sz="1800" b="1" u="none" strike="noStrike" dirty="0" smtClean="0">
                          <a:effectLst/>
                        </a:rPr>
                        <a:t>% </a:t>
                      </a:r>
                      <a:r>
                        <a:rPr lang="es-EC" sz="1800" b="1" u="none" strike="noStrike" dirty="0" err="1" smtClean="0">
                          <a:effectLst/>
                        </a:rPr>
                        <a:t>Sin_Nombre</a:t>
                      </a:r>
                      <a:endParaRPr lang="es-EC" sz="1800" b="1" i="0" u="none" strike="noStrike" dirty="0">
                        <a:solidFill>
                          <a:srgbClr val="000000"/>
                        </a:solidFill>
                        <a:effectLst/>
                        <a:latin typeface="Calibri" panose="020F0502020204030204" pitchFamily="34" charset="0"/>
                      </a:endParaRPr>
                    </a:p>
                  </a:txBody>
                  <a:tcPr marL="9525" marR="9525" marT="9525" marB="0" anchor="ctr">
                    <a:solidFill>
                      <a:schemeClr val="accent1">
                        <a:lumMod val="60000"/>
                        <a:lumOff val="40000"/>
                      </a:schemeClr>
                    </a:solidFill>
                  </a:tcPr>
                </a:tc>
              </a:tr>
              <a:tr h="787343">
                <a:tc>
                  <a:txBody>
                    <a:bodyPr/>
                    <a:lstStyle/>
                    <a:p>
                      <a:pPr algn="ctr" fontAlgn="b"/>
                      <a:r>
                        <a:rPr lang="es-EC" sz="1800" u="none" strike="noStrike" dirty="0">
                          <a:effectLst/>
                        </a:rPr>
                        <a:t>ADM. C. CAMPO</a:t>
                      </a:r>
                      <a:endParaRPr lang="es-EC" sz="18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a:effectLst/>
                        </a:rPr>
                        <a:t>161</a:t>
                      </a:r>
                      <a:endParaRPr lang="es-EC" sz="18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dirty="0">
                          <a:effectLst/>
                        </a:rPr>
                        <a:t>4,00%</a:t>
                      </a:r>
                      <a:endParaRPr lang="es-EC" sz="1800" b="0" i="0" u="none" strike="noStrike" dirty="0">
                        <a:solidFill>
                          <a:srgbClr val="000000"/>
                        </a:solidFill>
                        <a:effectLst/>
                        <a:latin typeface="Calibri" panose="020F0502020204030204" pitchFamily="34" charset="0"/>
                      </a:endParaRPr>
                    </a:p>
                  </a:txBody>
                  <a:tcPr marL="9525" marR="9525" marT="9525" marB="0" anchor="ctr"/>
                </a:tc>
              </a:tr>
              <a:tr h="434997">
                <a:tc>
                  <a:txBody>
                    <a:bodyPr/>
                    <a:lstStyle/>
                    <a:p>
                      <a:pPr algn="ctr" fontAlgn="b"/>
                      <a:r>
                        <a:rPr lang="es-EC" sz="1800" u="none" strike="noStrike">
                          <a:effectLst/>
                        </a:rPr>
                        <a:t>CENTRO</a:t>
                      </a:r>
                      <a:endParaRPr lang="es-EC" sz="18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a:effectLst/>
                        </a:rPr>
                        <a:t>66</a:t>
                      </a:r>
                      <a:endParaRPr lang="es-EC" sz="18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dirty="0">
                          <a:effectLst/>
                        </a:rPr>
                        <a:t>2,00%</a:t>
                      </a:r>
                      <a:endParaRPr lang="es-EC" sz="1800" b="0" i="0" u="none" strike="noStrike" dirty="0">
                        <a:solidFill>
                          <a:srgbClr val="000000"/>
                        </a:solidFill>
                        <a:effectLst/>
                        <a:latin typeface="Calibri" panose="020F0502020204030204" pitchFamily="34" charset="0"/>
                      </a:endParaRPr>
                    </a:p>
                  </a:txBody>
                  <a:tcPr marL="9525" marR="9525" marT="9525" marB="0" anchor="ctr"/>
                </a:tc>
              </a:tr>
              <a:tr h="434997">
                <a:tc>
                  <a:txBody>
                    <a:bodyPr/>
                    <a:lstStyle/>
                    <a:p>
                      <a:pPr algn="ctr" fontAlgn="b"/>
                      <a:r>
                        <a:rPr lang="es-EC" sz="1800" u="none" strike="noStrike">
                          <a:effectLst/>
                        </a:rPr>
                        <a:t>LITORAL</a:t>
                      </a:r>
                      <a:endParaRPr lang="es-EC" sz="18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a:effectLst/>
                        </a:rPr>
                        <a:t>346</a:t>
                      </a:r>
                      <a:endParaRPr lang="es-EC" sz="18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a:effectLst/>
                        </a:rPr>
                        <a:t>8,00%</a:t>
                      </a:r>
                      <a:endParaRPr lang="es-EC" sz="1800" b="0" i="0" u="none" strike="noStrike">
                        <a:solidFill>
                          <a:srgbClr val="000000"/>
                        </a:solidFill>
                        <a:effectLst/>
                        <a:latin typeface="Calibri" panose="020F0502020204030204" pitchFamily="34" charset="0"/>
                      </a:endParaRPr>
                    </a:p>
                  </a:txBody>
                  <a:tcPr marL="9525" marR="9525" marT="9525" marB="0" anchor="ctr"/>
                </a:tc>
              </a:tr>
              <a:tr h="434997">
                <a:tc>
                  <a:txBody>
                    <a:bodyPr/>
                    <a:lstStyle/>
                    <a:p>
                      <a:pPr algn="ctr" fontAlgn="b"/>
                      <a:r>
                        <a:rPr lang="es-EC" sz="1800" u="none" strike="noStrike">
                          <a:effectLst/>
                        </a:rPr>
                        <a:t>SUR</a:t>
                      </a:r>
                      <a:endParaRPr lang="es-EC" sz="18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a:effectLst/>
                        </a:rPr>
                        <a:t>167</a:t>
                      </a:r>
                      <a:endParaRPr lang="es-EC" sz="18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dirty="0">
                          <a:effectLst/>
                        </a:rPr>
                        <a:t>4,00%</a:t>
                      </a:r>
                      <a:endParaRPr lang="es-EC" sz="1800" b="0" i="0" u="none" strike="noStrike" dirty="0">
                        <a:solidFill>
                          <a:srgbClr val="000000"/>
                        </a:solidFill>
                        <a:effectLst/>
                        <a:latin typeface="Calibri" panose="020F0502020204030204" pitchFamily="34" charset="0"/>
                      </a:endParaRPr>
                    </a:p>
                  </a:txBody>
                  <a:tcPr marL="9525" marR="9525" marT="9525" marB="0" anchor="ctr"/>
                </a:tc>
              </a:tr>
            </a:tbl>
          </a:graphicData>
        </a:graphic>
      </p:graphicFrame>
    </p:spTree>
    <p:extLst>
      <p:ext uri="{BB962C8B-B14F-4D97-AF65-F5344CB8AC3E}">
        <p14:creationId xmlns:p14="http://schemas.microsoft.com/office/powerpoint/2010/main" val="172669269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Marcador de texto 6"/>
          <p:cNvSpPr>
            <a:spLocks noGrp="1"/>
          </p:cNvSpPr>
          <p:nvPr>
            <p:ph type="body" sz="quarter" idx="11"/>
          </p:nvPr>
        </p:nvSpPr>
        <p:spPr/>
        <p:txBody>
          <a:bodyPr>
            <a:normAutofit lnSpcReduction="10000"/>
          </a:bodyPr>
          <a:lstStyle/>
          <a:p>
            <a:r>
              <a:rPr lang="es-EC" dirty="0" smtClean="0"/>
              <a:t>01</a:t>
            </a:r>
            <a:endParaRPr lang="es-EC" dirty="0"/>
          </a:p>
        </p:txBody>
      </p:sp>
      <p:sp>
        <p:nvSpPr>
          <p:cNvPr id="10" name="Marcador de texto 2"/>
          <p:cNvSpPr txBox="1">
            <a:spLocks/>
          </p:cNvSpPr>
          <p:nvPr/>
        </p:nvSpPr>
        <p:spPr>
          <a:xfrm>
            <a:off x="871220" y="5412998"/>
            <a:ext cx="7806871" cy="49915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s-EC" sz="1800" dirty="0"/>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12" name="CuadroTexto 11"/>
          <p:cNvSpPr txBox="1"/>
          <p:nvPr/>
        </p:nvSpPr>
        <p:spPr>
          <a:xfrm>
            <a:off x="1277021" y="1500995"/>
            <a:ext cx="9479788" cy="707886"/>
          </a:xfrm>
          <a:prstGeom prst="rect">
            <a:avLst/>
          </a:prstGeom>
          <a:noFill/>
        </p:spPr>
        <p:txBody>
          <a:bodyPr wrap="square" rtlCol="0">
            <a:spAutoFit/>
          </a:bodyPr>
          <a:lstStyle/>
          <a:p>
            <a:endParaRPr lang="es-ES" sz="2000" dirty="0" smtClean="0"/>
          </a:p>
          <a:p>
            <a:endParaRPr lang="es-ES" sz="2000" dirty="0"/>
          </a:p>
        </p:txBody>
      </p:sp>
      <p:graphicFrame>
        <p:nvGraphicFramePr>
          <p:cNvPr id="2" name="Tabla 1"/>
          <p:cNvGraphicFramePr>
            <a:graphicFrameLocks noGrp="1"/>
          </p:cNvGraphicFramePr>
          <p:nvPr>
            <p:extLst>
              <p:ext uri="{D42A27DB-BD31-4B8C-83A1-F6EECF244321}">
                <p14:modId xmlns:p14="http://schemas.microsoft.com/office/powerpoint/2010/main" val="7607804"/>
              </p:ext>
            </p:extLst>
          </p:nvPr>
        </p:nvGraphicFramePr>
        <p:xfrm>
          <a:off x="1101588" y="2003737"/>
          <a:ext cx="9982381" cy="2879677"/>
        </p:xfrm>
        <a:graphic>
          <a:graphicData uri="http://schemas.openxmlformats.org/drawingml/2006/table">
            <a:tbl>
              <a:tblPr>
                <a:tableStyleId>{5C22544A-7EE6-4342-B048-85BDC9FD1C3A}</a:tableStyleId>
              </a:tblPr>
              <a:tblGrid>
                <a:gridCol w="1953740"/>
                <a:gridCol w="1813313"/>
                <a:gridCol w="2179638"/>
                <a:gridCol w="2179638"/>
                <a:gridCol w="1856052"/>
              </a:tblGrid>
              <a:tr h="787343">
                <a:tc>
                  <a:txBody>
                    <a:bodyPr/>
                    <a:lstStyle/>
                    <a:p>
                      <a:pPr algn="ctr" fontAlgn="b"/>
                      <a:r>
                        <a:rPr lang="es-EC" sz="1800" b="1" u="none" strike="noStrike" dirty="0">
                          <a:effectLst/>
                        </a:rPr>
                        <a:t>zonal</a:t>
                      </a:r>
                      <a:endParaRPr lang="es-EC" sz="1800" b="1" i="0" u="none" strike="noStrike" dirty="0">
                        <a:solidFill>
                          <a:srgbClr val="000000"/>
                        </a:solidFill>
                        <a:effectLst/>
                        <a:latin typeface="Calibri" panose="020F0502020204030204" pitchFamily="34" charset="0"/>
                      </a:endParaRPr>
                    </a:p>
                  </a:txBody>
                  <a:tcPr marL="9525" marR="9525" marT="9525" marB="0" anchor="ctr">
                    <a:solidFill>
                      <a:schemeClr val="accent1">
                        <a:lumMod val="60000"/>
                        <a:lumOff val="40000"/>
                      </a:schemeClr>
                    </a:solidFill>
                  </a:tcPr>
                </a:tc>
                <a:tc>
                  <a:txBody>
                    <a:bodyPr/>
                    <a:lstStyle/>
                    <a:p>
                      <a:pPr algn="ctr" fontAlgn="b"/>
                      <a:r>
                        <a:rPr lang="es-EC" sz="1800" b="1" u="none" strike="noStrike" dirty="0" err="1" smtClean="0">
                          <a:effectLst/>
                        </a:rPr>
                        <a:t>Sin_Nombre</a:t>
                      </a:r>
                      <a:endParaRPr lang="es-EC" sz="1800" b="1" i="0" u="none" strike="noStrike" dirty="0">
                        <a:solidFill>
                          <a:srgbClr val="000000"/>
                        </a:solidFill>
                        <a:effectLst/>
                        <a:latin typeface="Calibri" panose="020F0502020204030204" pitchFamily="34" charset="0"/>
                      </a:endParaRPr>
                    </a:p>
                  </a:txBody>
                  <a:tcPr marL="9525" marR="9525" marT="9525" marB="0" anchor="ctr">
                    <a:solidFill>
                      <a:schemeClr val="accent1">
                        <a:lumMod val="60000"/>
                        <a:lumOff val="40000"/>
                      </a:schemeClr>
                    </a:solidFill>
                  </a:tcPr>
                </a:tc>
                <a:tc>
                  <a:txBody>
                    <a:bodyPr/>
                    <a:lstStyle/>
                    <a:p>
                      <a:pPr algn="ctr" fontAlgn="b"/>
                      <a:r>
                        <a:rPr lang="es-EC" sz="1800" b="1" u="none" strike="noStrike" dirty="0" smtClean="0">
                          <a:effectLst/>
                        </a:rPr>
                        <a:t>% </a:t>
                      </a:r>
                      <a:r>
                        <a:rPr lang="es-EC" sz="1800" b="1" u="none" strike="noStrike" dirty="0" err="1" smtClean="0">
                          <a:effectLst/>
                        </a:rPr>
                        <a:t>Sin_Nombre</a:t>
                      </a:r>
                      <a:r>
                        <a:rPr lang="es-EC" sz="1800" b="1" u="none" strike="noStrike" baseline="0" dirty="0" smtClean="0">
                          <a:effectLst/>
                        </a:rPr>
                        <a:t> </a:t>
                      </a:r>
                      <a:endParaRPr lang="es-EC" sz="1800" b="1" i="0" u="none" strike="noStrike" dirty="0">
                        <a:solidFill>
                          <a:srgbClr val="000000"/>
                        </a:solidFill>
                        <a:effectLst/>
                        <a:latin typeface="Calibri" panose="020F0502020204030204" pitchFamily="34" charset="0"/>
                      </a:endParaRPr>
                    </a:p>
                  </a:txBody>
                  <a:tcPr marL="9525" marR="9525" marT="9525" marB="0" anchor="ctr">
                    <a:solidFill>
                      <a:schemeClr val="accent1">
                        <a:lumMod val="60000"/>
                        <a:lumOff val="40000"/>
                      </a:schemeClr>
                    </a:solidFill>
                  </a:tcPr>
                </a:tc>
                <a:tc>
                  <a:txBody>
                    <a:bodyPr/>
                    <a:lstStyle/>
                    <a:p>
                      <a:pPr algn="ctr" fontAlgn="b"/>
                      <a:r>
                        <a:rPr lang="es-EC" sz="1800" b="1" u="none" strike="noStrike" dirty="0" smtClean="0">
                          <a:effectLst/>
                        </a:rPr>
                        <a:t>Completa</a:t>
                      </a:r>
                      <a:endParaRPr lang="es-EC" sz="1800" b="1" i="0" u="none" strike="noStrike" dirty="0">
                        <a:solidFill>
                          <a:srgbClr val="000000"/>
                        </a:solidFill>
                        <a:effectLst/>
                        <a:latin typeface="Calibri" panose="020F0502020204030204" pitchFamily="34" charset="0"/>
                      </a:endParaRPr>
                    </a:p>
                  </a:txBody>
                  <a:tcPr marL="9525" marR="9525" marT="9525" marB="0" anchor="ctr">
                    <a:solidFill>
                      <a:schemeClr val="accent1">
                        <a:lumMod val="60000"/>
                        <a:lumOff val="40000"/>
                      </a:schemeClr>
                    </a:solidFill>
                  </a:tcPr>
                </a:tc>
                <a:tc>
                  <a:txBody>
                    <a:bodyPr/>
                    <a:lstStyle/>
                    <a:p>
                      <a:pPr algn="ctr" fontAlgn="b"/>
                      <a:r>
                        <a:rPr lang="es-EC" sz="1800" b="1" u="none" strike="noStrike" dirty="0" smtClean="0">
                          <a:effectLst/>
                        </a:rPr>
                        <a:t>% Completa</a:t>
                      </a:r>
                      <a:endParaRPr lang="es-EC" sz="1800" b="1" i="0" u="none" strike="noStrike" dirty="0">
                        <a:solidFill>
                          <a:srgbClr val="000000"/>
                        </a:solidFill>
                        <a:effectLst/>
                        <a:latin typeface="Calibri" panose="020F0502020204030204" pitchFamily="34" charset="0"/>
                      </a:endParaRPr>
                    </a:p>
                  </a:txBody>
                  <a:tcPr marL="9525" marR="9525" marT="9525" marB="0" anchor="ctr">
                    <a:solidFill>
                      <a:schemeClr val="accent1">
                        <a:lumMod val="60000"/>
                        <a:lumOff val="40000"/>
                      </a:schemeClr>
                    </a:solidFill>
                  </a:tcPr>
                </a:tc>
              </a:tr>
              <a:tr h="787343">
                <a:tc>
                  <a:txBody>
                    <a:bodyPr/>
                    <a:lstStyle/>
                    <a:p>
                      <a:pPr algn="ctr" fontAlgn="b"/>
                      <a:r>
                        <a:rPr lang="es-EC" sz="1800" b="1" u="none" strike="noStrike" dirty="0">
                          <a:effectLst/>
                        </a:rPr>
                        <a:t>ADM. C. CAMPO</a:t>
                      </a:r>
                      <a:endParaRPr lang="es-EC" sz="1800" b="1"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a:effectLst/>
                        </a:rPr>
                        <a:t>161</a:t>
                      </a:r>
                      <a:endParaRPr lang="es-EC" sz="18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dirty="0">
                          <a:effectLst/>
                        </a:rPr>
                        <a:t>4,00%</a:t>
                      </a:r>
                      <a:endParaRPr lang="es-EC" sz="18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dirty="0">
                          <a:effectLst/>
                        </a:rPr>
                        <a:t>78</a:t>
                      </a:r>
                      <a:endParaRPr lang="es-EC" sz="18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a:effectLst/>
                        </a:rPr>
                        <a:t>47,83%</a:t>
                      </a:r>
                      <a:endParaRPr lang="es-EC" sz="1800" b="0" i="0" u="none" strike="noStrike">
                        <a:solidFill>
                          <a:srgbClr val="000000"/>
                        </a:solidFill>
                        <a:effectLst/>
                        <a:latin typeface="Calibri" panose="020F0502020204030204" pitchFamily="34" charset="0"/>
                      </a:endParaRPr>
                    </a:p>
                  </a:txBody>
                  <a:tcPr marL="9525" marR="9525" marT="9525" marB="0" anchor="ctr"/>
                </a:tc>
              </a:tr>
              <a:tr h="434997">
                <a:tc>
                  <a:txBody>
                    <a:bodyPr/>
                    <a:lstStyle/>
                    <a:p>
                      <a:pPr algn="ctr" fontAlgn="b"/>
                      <a:r>
                        <a:rPr lang="es-EC" sz="1800" b="1" u="none" strike="noStrike">
                          <a:effectLst/>
                        </a:rPr>
                        <a:t>CENTRO</a:t>
                      </a:r>
                      <a:endParaRPr lang="es-EC" sz="18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dirty="0">
                          <a:effectLst/>
                        </a:rPr>
                        <a:t>66</a:t>
                      </a:r>
                      <a:endParaRPr lang="es-EC" sz="1800" b="0"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a:effectLst/>
                        </a:rPr>
                        <a:t>2,00%</a:t>
                      </a:r>
                      <a:endParaRPr lang="es-EC" sz="18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a:effectLst/>
                        </a:rPr>
                        <a:t>43</a:t>
                      </a:r>
                      <a:endParaRPr lang="es-EC" sz="18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dirty="0">
                          <a:effectLst/>
                        </a:rPr>
                        <a:t>63,64%</a:t>
                      </a:r>
                      <a:endParaRPr lang="es-EC" sz="1800" b="0" i="0" u="none" strike="noStrike" dirty="0">
                        <a:solidFill>
                          <a:srgbClr val="000000"/>
                        </a:solidFill>
                        <a:effectLst/>
                        <a:latin typeface="Calibri" panose="020F0502020204030204" pitchFamily="34" charset="0"/>
                      </a:endParaRPr>
                    </a:p>
                  </a:txBody>
                  <a:tcPr marL="9525" marR="9525" marT="9525" marB="0" anchor="ctr"/>
                </a:tc>
              </a:tr>
              <a:tr h="434997">
                <a:tc>
                  <a:txBody>
                    <a:bodyPr/>
                    <a:lstStyle/>
                    <a:p>
                      <a:pPr algn="ctr" fontAlgn="b"/>
                      <a:r>
                        <a:rPr lang="es-EC" sz="1800" b="1" u="none" strike="noStrike">
                          <a:effectLst/>
                        </a:rPr>
                        <a:t>LITORAL</a:t>
                      </a:r>
                      <a:endParaRPr lang="es-EC" sz="18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a:effectLst/>
                        </a:rPr>
                        <a:t>346</a:t>
                      </a:r>
                      <a:endParaRPr lang="es-EC" sz="18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a:effectLst/>
                        </a:rPr>
                        <a:t>8,00%</a:t>
                      </a:r>
                      <a:endParaRPr lang="es-EC" sz="18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a:effectLst/>
                        </a:rPr>
                        <a:t>167</a:t>
                      </a:r>
                      <a:endParaRPr lang="es-EC" sz="18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dirty="0">
                          <a:effectLst/>
                        </a:rPr>
                        <a:t>47,98%</a:t>
                      </a:r>
                      <a:endParaRPr lang="es-EC" sz="1800" b="0" i="0" u="none" strike="noStrike" dirty="0">
                        <a:solidFill>
                          <a:srgbClr val="000000"/>
                        </a:solidFill>
                        <a:effectLst/>
                        <a:latin typeface="Calibri" panose="020F0502020204030204" pitchFamily="34" charset="0"/>
                      </a:endParaRPr>
                    </a:p>
                  </a:txBody>
                  <a:tcPr marL="9525" marR="9525" marT="9525" marB="0" anchor="ctr"/>
                </a:tc>
              </a:tr>
              <a:tr h="434997">
                <a:tc>
                  <a:txBody>
                    <a:bodyPr/>
                    <a:lstStyle/>
                    <a:p>
                      <a:pPr algn="ctr" fontAlgn="b"/>
                      <a:r>
                        <a:rPr lang="es-EC" sz="1800" b="1" u="none" strike="noStrike" dirty="0">
                          <a:effectLst/>
                        </a:rPr>
                        <a:t>SUR</a:t>
                      </a:r>
                      <a:endParaRPr lang="es-EC" sz="1800" b="1"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a:effectLst/>
                        </a:rPr>
                        <a:t>167</a:t>
                      </a:r>
                      <a:endParaRPr lang="es-EC" sz="18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a:effectLst/>
                        </a:rPr>
                        <a:t>4,00%</a:t>
                      </a:r>
                      <a:endParaRPr lang="es-EC" sz="18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a:effectLst/>
                        </a:rPr>
                        <a:t>88</a:t>
                      </a:r>
                      <a:endParaRPr lang="es-EC" sz="1800" b="0"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b"/>
                      <a:r>
                        <a:rPr lang="es-EC" sz="1800" u="none" strike="noStrike" dirty="0">
                          <a:effectLst/>
                        </a:rPr>
                        <a:t>52,69%</a:t>
                      </a:r>
                      <a:endParaRPr lang="es-EC" sz="1800" b="0" i="0" u="none" strike="noStrike" dirty="0">
                        <a:solidFill>
                          <a:srgbClr val="000000"/>
                        </a:solidFill>
                        <a:effectLst/>
                        <a:latin typeface="Calibri" panose="020F0502020204030204" pitchFamily="34" charset="0"/>
                      </a:endParaRPr>
                    </a:p>
                  </a:txBody>
                  <a:tcPr marL="9525" marR="9525" marT="9525" marB="0" anchor="ctr"/>
                </a:tc>
              </a:tr>
            </a:tbl>
          </a:graphicData>
        </a:graphic>
      </p:graphicFrame>
      <p:sp>
        <p:nvSpPr>
          <p:cNvPr id="9" name="Título 4"/>
          <p:cNvSpPr txBox="1">
            <a:spLocks/>
          </p:cNvSpPr>
          <p:nvPr/>
        </p:nvSpPr>
        <p:spPr>
          <a:xfrm>
            <a:off x="990600" y="492811"/>
            <a:ext cx="7737389" cy="6728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b="1" kern="1200">
                <a:solidFill>
                  <a:srgbClr val="1F285D"/>
                </a:solidFill>
                <a:latin typeface="+mj-lt"/>
                <a:ea typeface="+mj-ea"/>
                <a:cs typeface="+mj-cs"/>
              </a:defRPr>
            </a:lvl1pPr>
          </a:lstStyle>
          <a:p>
            <a:r>
              <a:rPr lang="es-ES" smtClean="0"/>
              <a:t>Novedades (MyC -“Sin nombre”)</a:t>
            </a:r>
            <a:endParaRPr lang="es-EC" dirty="0"/>
          </a:p>
        </p:txBody>
      </p:sp>
    </p:spTree>
    <p:extLst>
      <p:ext uri="{BB962C8B-B14F-4D97-AF65-F5344CB8AC3E}">
        <p14:creationId xmlns:p14="http://schemas.microsoft.com/office/powerpoint/2010/main" val="1535940524"/>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6664</TotalTime>
  <Words>945</Words>
  <Application>Microsoft Office PowerPoint</Application>
  <PresentationFormat>Panorámica</PresentationFormat>
  <Paragraphs>318</Paragraphs>
  <Slides>32</Slides>
  <Notes>0</Notes>
  <HiddenSlides>3</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32</vt:i4>
      </vt:variant>
    </vt:vector>
  </HeadingPairs>
  <TitlesOfParts>
    <vt:vector size="36" baseType="lpstr">
      <vt:lpstr>Arial</vt:lpstr>
      <vt:lpstr>Calibri</vt:lpstr>
      <vt:lpstr>Century Gothic</vt:lpstr>
      <vt:lpstr>Tema de Office</vt:lpstr>
      <vt:lpstr>Presentación de PowerPoint</vt:lpstr>
      <vt:lpstr>Introducción</vt:lpstr>
      <vt:lpstr>Introducción</vt:lpstr>
      <vt:lpstr>Introducción</vt:lpstr>
      <vt:lpstr>Avance del levantamiento de la muestra</vt:lpstr>
      <vt:lpstr>Novedades MyC  (“Sin Nombre”)</vt:lpstr>
      <vt:lpstr>Novedades</vt:lpstr>
      <vt:lpstr>Novedades (MyC -“Sin nombre”)</vt:lpstr>
      <vt:lpstr>Presentación de PowerPoint</vt:lpstr>
      <vt:lpstr>Control de cobertura de campo y muestral</vt:lpstr>
      <vt:lpstr>Elegibilidad</vt:lpstr>
      <vt:lpstr>Elegibilidad por periodo</vt:lpstr>
      <vt:lpstr>Elegibilidad por Zonal</vt:lpstr>
      <vt:lpstr>Elegibilidad por provincia</vt:lpstr>
      <vt:lpstr>Elegibilidad por ciudad autorepresentada</vt:lpstr>
      <vt:lpstr>Elegibilidad por ciudad autorepresentada</vt:lpstr>
      <vt:lpstr>Elegibilidad “resto-provincia”</vt:lpstr>
      <vt:lpstr>Elegibilidad “resto-provincia”</vt:lpstr>
      <vt:lpstr>Tasas Elegibilidad</vt:lpstr>
      <vt:lpstr>Efectividad por UPM</vt:lpstr>
      <vt:lpstr>Efectividad por UPM</vt:lpstr>
      <vt:lpstr>Efectividad por UPM</vt:lpstr>
      <vt:lpstr>Efectividad por UPM</vt:lpstr>
      <vt:lpstr>No efectividad por estrato</vt:lpstr>
      <vt:lpstr>Factor de expansión</vt:lpstr>
      <vt:lpstr>Factor de expansión</vt:lpstr>
      <vt:lpstr>Factor de expansión</vt:lpstr>
      <vt:lpstr>Ajuste por cobertura de viviendas</vt:lpstr>
      <vt:lpstr>Ajuste por elegibilidad desconocida</vt:lpstr>
      <vt:lpstr>Ajuste por no respuesta</vt:lpstr>
      <vt:lpstr>Consideraciones </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cajasmarcia@gmail.com</dc:creator>
  <cp:lastModifiedBy>user</cp:lastModifiedBy>
  <cp:revision>589</cp:revision>
  <dcterms:created xsi:type="dcterms:W3CDTF">2021-05-27T23:45:58Z</dcterms:created>
  <dcterms:modified xsi:type="dcterms:W3CDTF">2025-07-03T19:54:43Z</dcterms:modified>
</cp:coreProperties>
</file>